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459" r:id="rId2"/>
    <p:sldId id="507" r:id="rId3"/>
    <p:sldId id="539" r:id="rId4"/>
    <p:sldId id="518" r:id="rId5"/>
    <p:sldId id="538" r:id="rId6"/>
    <p:sldId id="545" r:id="rId7"/>
    <p:sldId id="519" r:id="rId8"/>
    <p:sldId id="522" r:id="rId9"/>
    <p:sldId id="537" r:id="rId10"/>
    <p:sldId id="530" r:id="rId11"/>
    <p:sldId id="531" r:id="rId12"/>
    <p:sldId id="525" r:id="rId13"/>
    <p:sldId id="533" r:id="rId14"/>
    <p:sldId id="543" r:id="rId15"/>
    <p:sldId id="521" r:id="rId16"/>
    <p:sldId id="546" r:id="rId17"/>
    <p:sldId id="527" r:id="rId18"/>
    <p:sldId id="528" r:id="rId19"/>
    <p:sldId id="509" r:id="rId20"/>
    <p:sldId id="532" r:id="rId21"/>
    <p:sldId id="457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Puello Arrieta" initials="JCPA" lastIdx="6" clrIdx="0">
    <p:extLst>
      <p:ext uri="{19B8F6BF-5375-455C-9EA6-DF929625EA0E}">
        <p15:presenceInfo xmlns:p15="http://schemas.microsoft.com/office/powerpoint/2012/main" userId="886c0ba14372d6c0" providerId="Windows Live"/>
      </p:ext>
    </p:extLst>
  </p:cmAuthor>
  <p:cmAuthor id="2" name="Diana Beltran" initials="DB" lastIdx="1" clrIdx="1">
    <p:extLst>
      <p:ext uri="{19B8F6BF-5375-455C-9EA6-DF929625EA0E}">
        <p15:presenceInfo xmlns:p15="http://schemas.microsoft.com/office/powerpoint/2012/main" userId="Diana Beltran" providerId="None"/>
      </p:ext>
    </p:extLst>
  </p:cmAuthor>
  <p:cmAuthor id="3" name="Jorge Hernan Beltran Pardo" initials="JHBP" lastIdx="3" clrIdx="2">
    <p:extLst>
      <p:ext uri="{19B8F6BF-5375-455C-9EA6-DF929625EA0E}">
        <p15:presenceInfo xmlns:p15="http://schemas.microsoft.com/office/powerpoint/2012/main" userId="1190bd97d86421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A39"/>
    <a:srgbClr val="FD9903"/>
    <a:srgbClr val="FF9933"/>
    <a:srgbClr val="FF731D"/>
    <a:srgbClr val="FF9900"/>
    <a:srgbClr val="B94F25"/>
    <a:srgbClr val="F7A225"/>
    <a:srgbClr val="025663"/>
    <a:srgbClr val="1E6CB3"/>
    <a:srgbClr val="F19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18T14:20:39.227" idx="1">
    <p:pos x="7283" y="1458"/>
    <p:text>aqui se habla desde la recolección de inofrmación, también puede nombrarse los posibles roles. Debe anotarse que la información sea cierta, real, verifica, de una fuente confiable</p:text>
    <p:extLst>
      <p:ext uri="{C676402C-5697-4E1C-873F-D02D1690AC5C}">
        <p15:threadingInfo xmlns:p15="http://schemas.microsoft.com/office/powerpoint/2012/main" timeZoneBias="300"/>
      </p:ext>
    </p:extLst>
  </p:cm>
  <p:cm authorId="3" dt="2015-10-21T18:34:04.879" idx="1">
    <p:pos x="7283" y="1594"/>
    <p:text>mejor hagamos nuestro propio grafico con redacción distinta y no copiemos esto pq no quieren que hablemos de Colombia</p:text>
    <p:extLst>
      <p:ext uri="{C676402C-5697-4E1C-873F-D02D1690AC5C}">
        <p15:threadingInfo xmlns:p15="http://schemas.microsoft.com/office/powerpoint/2012/main" timeZoneBias="300">
          <p15:parentCm authorId="2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DBE12-50F1-48BB-B31D-EA21EFD2930D}" type="doc">
      <dgm:prSet loTypeId="urn:microsoft.com/office/officeart/2005/8/layout/vList3" loCatId="list" qsTypeId="urn:microsoft.com/office/officeart/2005/8/quickstyle/simple1" qsCatId="simple" csTypeId="urn:microsoft.com/office/officeart/2005/8/colors/accent6_3" csCatId="accent6" phldr="1"/>
      <dgm:spPr/>
    </dgm:pt>
    <dgm:pt modelId="{89F9594E-745B-4AE9-9363-1A11A784EF99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bg1"/>
              </a:solidFill>
            </a:rPr>
            <a:t>Reserva Legal</a:t>
          </a:r>
          <a:endParaRPr lang="es-MX" sz="1600" dirty="0">
            <a:solidFill>
              <a:schemeClr val="bg1"/>
            </a:solidFill>
          </a:endParaRPr>
        </a:p>
      </dgm:t>
    </dgm:pt>
    <dgm:pt modelId="{B9B8A260-7407-4385-9DC5-829495152399}" type="parTrans" cxnId="{50088118-4329-4A07-A458-34C75CE06B2F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F4F82553-B2BD-413F-8096-39DA0A6BDA64}" type="sibTrans" cxnId="{50088118-4329-4A07-A458-34C75CE06B2F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9E9BD421-AA4A-415E-89E9-7D5F62BA6A41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bg1"/>
              </a:solidFill>
            </a:rPr>
            <a:t>Confidencialidad</a:t>
          </a:r>
          <a:endParaRPr lang="es-MX" sz="1600" dirty="0">
            <a:solidFill>
              <a:schemeClr val="bg1"/>
            </a:solidFill>
          </a:endParaRPr>
        </a:p>
      </dgm:t>
    </dgm:pt>
    <dgm:pt modelId="{1988BD48-6B85-4BBB-9192-03D22EB7AEB8}" type="parTrans" cxnId="{C79327CE-F968-4861-BC94-926EAE3BF0F3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8ECDE31C-85F0-41F3-965A-8C6D397644E3}" type="sibTrans" cxnId="{C79327CE-F968-4861-BC94-926EAE3BF0F3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25D16C44-9595-4634-A412-852977D89D10}">
      <dgm:prSet phldrT="[Texto]" custT="1" custLinFactNeighborX="-469" custLinFactNeighborY="-11"/>
      <dgm:spPr/>
      <dgm:t>
        <a:bodyPr/>
        <a:lstStyle/>
        <a:p>
          <a:r>
            <a:rPr lang="es-MX" sz="1050" dirty="0" err="1" smtClean="0">
              <a:solidFill>
                <a:schemeClr val="bg1"/>
              </a:solidFill>
            </a:rPr>
            <a:t>CopyRight</a:t>
          </a:r>
          <a:endParaRPr lang="es-MX" sz="1050" dirty="0">
            <a:solidFill>
              <a:schemeClr val="bg1"/>
            </a:solidFill>
          </a:endParaRPr>
        </a:p>
      </dgm:t>
    </dgm:pt>
    <dgm:pt modelId="{DF96E4DC-7D6E-470A-BE50-161E3C489117}" type="parTrans" cxnId="{4F7F4F8D-D436-4499-86EA-A735E9AE74C5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7040B47F-8403-4C1F-9459-AE8A58AB751B}" type="sibTrans" cxnId="{4F7F4F8D-D436-4499-86EA-A735E9AE74C5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969B16DF-2AE3-489D-B764-FEC46C50B51D}">
      <dgm:prSet phldrT="[Texto]" custT="1"/>
      <dgm:spPr/>
      <dgm:t>
        <a:bodyPr/>
        <a:lstStyle/>
        <a:p>
          <a:r>
            <a:rPr lang="es-MX" sz="1050" dirty="0" smtClean="0">
              <a:solidFill>
                <a:schemeClr val="bg1"/>
              </a:solidFill>
            </a:rPr>
            <a:t>Habeas data</a:t>
          </a:r>
          <a:endParaRPr lang="es-MX" sz="1050" dirty="0">
            <a:solidFill>
              <a:schemeClr val="bg1"/>
            </a:solidFill>
          </a:endParaRPr>
        </a:p>
      </dgm:t>
    </dgm:pt>
    <dgm:pt modelId="{A0A10E37-1E85-4395-A179-A5127D138154}" type="parTrans" cxnId="{C210FD11-6B3A-4CDD-84EB-C0EB00D8FD60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94D78E2D-039C-4B4F-8587-BFF11A5C21EF}" type="sibTrans" cxnId="{C210FD11-6B3A-4CDD-84EB-C0EB00D8FD60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A59613D6-741B-41C4-8303-BD3390920507}">
      <dgm:prSet phldrT="[Texto]" custT="1"/>
      <dgm:spPr/>
      <dgm:t>
        <a:bodyPr/>
        <a:lstStyle/>
        <a:p>
          <a:r>
            <a:rPr lang="es-MX" sz="1050" dirty="0" smtClean="0">
              <a:solidFill>
                <a:schemeClr val="bg1"/>
              </a:solidFill>
            </a:rPr>
            <a:t>Seguridad y defensa nacional</a:t>
          </a:r>
          <a:endParaRPr lang="es-MX" sz="1050" dirty="0">
            <a:solidFill>
              <a:schemeClr val="bg1"/>
            </a:solidFill>
          </a:endParaRPr>
        </a:p>
      </dgm:t>
    </dgm:pt>
    <dgm:pt modelId="{615151FA-B371-4335-8451-55F9B97C0228}" type="parTrans" cxnId="{4CDC600B-91BD-4F95-B777-D28CD6A25C1B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7AA2EB62-0285-4C35-87CE-69DFDA54847A}" type="sibTrans" cxnId="{4CDC600B-91BD-4F95-B777-D28CD6A25C1B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B2528A1D-95B4-4179-96E1-33C267B06CE6}">
      <dgm:prSet phldrT="[Texto]" custT="1"/>
      <dgm:spPr/>
      <dgm:t>
        <a:bodyPr/>
        <a:lstStyle/>
        <a:p>
          <a:r>
            <a:rPr lang="es-MX" sz="1050" dirty="0" smtClean="0">
              <a:solidFill>
                <a:schemeClr val="bg1"/>
              </a:solidFill>
            </a:rPr>
            <a:t>Secreto Profesional</a:t>
          </a:r>
          <a:endParaRPr lang="es-MX" sz="1050" dirty="0">
            <a:solidFill>
              <a:schemeClr val="bg1"/>
            </a:solidFill>
          </a:endParaRPr>
        </a:p>
      </dgm:t>
    </dgm:pt>
    <dgm:pt modelId="{56B1F60C-0223-42E5-B2AB-45B12BC76CCE}" type="parTrans" cxnId="{D292F5B7-25D0-4924-BA93-4D33C89AFBE5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6DCDB1EA-C2C8-4BFF-AF68-A4FC245C30CE}" type="sibTrans" cxnId="{D292F5B7-25D0-4924-BA93-4D33C89AFBE5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19F8E8A8-E98E-4A03-9A1D-E613CBD589C0}" type="pres">
      <dgm:prSet presAssocID="{2C9DBE12-50F1-48BB-B31D-EA21EFD2930D}" presName="linearFlow" presStyleCnt="0">
        <dgm:presLayoutVars>
          <dgm:dir/>
          <dgm:resizeHandles val="exact"/>
        </dgm:presLayoutVars>
      </dgm:prSet>
      <dgm:spPr/>
    </dgm:pt>
    <dgm:pt modelId="{0A2E839C-4CAF-445E-BF3A-A434B4310A9B}" type="pres">
      <dgm:prSet presAssocID="{89F9594E-745B-4AE9-9363-1A11A784EF99}" presName="composite" presStyleCnt="0"/>
      <dgm:spPr/>
    </dgm:pt>
    <dgm:pt modelId="{EBB8200B-0167-4187-9776-74EED0F1AA33}" type="pres">
      <dgm:prSet presAssocID="{89F9594E-745B-4AE9-9363-1A11A784EF99}" presName="imgShp" presStyleLbl="fgImgPlace1" presStyleIdx="0" presStyleCnt="2"/>
      <dgm:spPr/>
    </dgm:pt>
    <dgm:pt modelId="{762ED8CC-DD2B-4CAE-BF40-D93A339CAA2F}" type="pres">
      <dgm:prSet presAssocID="{89F9594E-745B-4AE9-9363-1A11A784EF99}" presName="txShp" presStyleLbl="node1" presStyleIdx="0" presStyleCnt="2" custLinFactNeighborX="-469" custLinFactNeighborY="-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3EB43E-3E5F-4D3E-A0C7-81BAD0C6D6BF}" type="pres">
      <dgm:prSet presAssocID="{F4F82553-B2BD-413F-8096-39DA0A6BDA64}" presName="spacing" presStyleCnt="0"/>
      <dgm:spPr/>
    </dgm:pt>
    <dgm:pt modelId="{ABB3654E-DD1D-4574-AFC6-86BB561E07E8}" type="pres">
      <dgm:prSet presAssocID="{9E9BD421-AA4A-415E-89E9-7D5F62BA6A41}" presName="composite" presStyleCnt="0"/>
      <dgm:spPr/>
    </dgm:pt>
    <dgm:pt modelId="{2E58C5D1-2F2C-408C-8A88-5AD42394DBD1}" type="pres">
      <dgm:prSet presAssocID="{9E9BD421-AA4A-415E-89E9-7D5F62BA6A41}" presName="imgShp" presStyleLbl="fgImgPlace1" presStyleIdx="1" presStyleCnt="2"/>
      <dgm:spPr/>
    </dgm:pt>
    <dgm:pt modelId="{87CDB368-0622-4DAE-ABA7-7A5F3101B294}" type="pres">
      <dgm:prSet presAssocID="{9E9BD421-AA4A-415E-89E9-7D5F62BA6A4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10FD11-6B3A-4CDD-84EB-C0EB00D8FD60}" srcId="{89F9594E-745B-4AE9-9363-1A11A784EF99}" destId="{969B16DF-2AE3-489D-B764-FEC46C50B51D}" srcOrd="1" destOrd="0" parTransId="{A0A10E37-1E85-4395-A179-A5127D138154}" sibTransId="{94D78E2D-039C-4B4F-8587-BFF11A5C21EF}"/>
    <dgm:cxn modelId="{3402658D-41EC-4A9F-A4FB-AF2B0008CD35}" type="presOf" srcId="{A59613D6-741B-41C4-8303-BD3390920507}" destId="{762ED8CC-DD2B-4CAE-BF40-D93A339CAA2F}" srcOrd="0" destOrd="3" presId="urn:microsoft.com/office/officeart/2005/8/layout/vList3"/>
    <dgm:cxn modelId="{0316EFCC-3774-4EFC-BE27-D77C60908387}" type="presOf" srcId="{25D16C44-9595-4634-A412-852977D89D10}" destId="{762ED8CC-DD2B-4CAE-BF40-D93A339CAA2F}" srcOrd="0" destOrd="1" presId="urn:microsoft.com/office/officeart/2005/8/layout/vList3"/>
    <dgm:cxn modelId="{4CDC600B-91BD-4F95-B777-D28CD6A25C1B}" srcId="{89F9594E-745B-4AE9-9363-1A11A784EF99}" destId="{A59613D6-741B-41C4-8303-BD3390920507}" srcOrd="2" destOrd="0" parTransId="{615151FA-B371-4335-8451-55F9B97C0228}" sibTransId="{7AA2EB62-0285-4C35-87CE-69DFDA54847A}"/>
    <dgm:cxn modelId="{FF7AF678-0C5F-4CA7-9332-531A779DB372}" type="presOf" srcId="{2C9DBE12-50F1-48BB-B31D-EA21EFD2930D}" destId="{19F8E8A8-E98E-4A03-9A1D-E613CBD589C0}" srcOrd="0" destOrd="0" presId="urn:microsoft.com/office/officeart/2005/8/layout/vList3"/>
    <dgm:cxn modelId="{440226ED-8E68-4390-A69F-73F9B937E108}" type="presOf" srcId="{89F9594E-745B-4AE9-9363-1A11A784EF99}" destId="{762ED8CC-DD2B-4CAE-BF40-D93A339CAA2F}" srcOrd="0" destOrd="0" presId="urn:microsoft.com/office/officeart/2005/8/layout/vList3"/>
    <dgm:cxn modelId="{7CC94DB7-90BA-4348-9F4D-2AD9A3BCFFD2}" type="presOf" srcId="{969B16DF-2AE3-489D-B764-FEC46C50B51D}" destId="{762ED8CC-DD2B-4CAE-BF40-D93A339CAA2F}" srcOrd="0" destOrd="2" presId="urn:microsoft.com/office/officeart/2005/8/layout/vList3"/>
    <dgm:cxn modelId="{D292F5B7-25D0-4924-BA93-4D33C89AFBE5}" srcId="{89F9594E-745B-4AE9-9363-1A11A784EF99}" destId="{B2528A1D-95B4-4179-96E1-33C267B06CE6}" srcOrd="3" destOrd="0" parTransId="{56B1F60C-0223-42E5-B2AB-45B12BC76CCE}" sibTransId="{6DCDB1EA-C2C8-4BFF-AF68-A4FC245C30CE}"/>
    <dgm:cxn modelId="{50088118-4329-4A07-A458-34C75CE06B2F}" srcId="{2C9DBE12-50F1-48BB-B31D-EA21EFD2930D}" destId="{89F9594E-745B-4AE9-9363-1A11A784EF99}" srcOrd="0" destOrd="0" parTransId="{B9B8A260-7407-4385-9DC5-829495152399}" sibTransId="{F4F82553-B2BD-413F-8096-39DA0A6BDA64}"/>
    <dgm:cxn modelId="{C79327CE-F968-4861-BC94-926EAE3BF0F3}" srcId="{2C9DBE12-50F1-48BB-B31D-EA21EFD2930D}" destId="{9E9BD421-AA4A-415E-89E9-7D5F62BA6A41}" srcOrd="1" destOrd="0" parTransId="{1988BD48-6B85-4BBB-9192-03D22EB7AEB8}" sibTransId="{8ECDE31C-85F0-41F3-965A-8C6D397644E3}"/>
    <dgm:cxn modelId="{4F7F4F8D-D436-4499-86EA-A735E9AE74C5}" srcId="{89F9594E-745B-4AE9-9363-1A11A784EF99}" destId="{25D16C44-9595-4634-A412-852977D89D10}" srcOrd="0" destOrd="0" parTransId="{DF96E4DC-7D6E-470A-BE50-161E3C489117}" sibTransId="{7040B47F-8403-4C1F-9459-AE8A58AB751B}"/>
    <dgm:cxn modelId="{FC0CE056-F9A5-4C2E-A15F-97CCB4F3C457}" type="presOf" srcId="{B2528A1D-95B4-4179-96E1-33C267B06CE6}" destId="{762ED8CC-DD2B-4CAE-BF40-D93A339CAA2F}" srcOrd="0" destOrd="4" presId="urn:microsoft.com/office/officeart/2005/8/layout/vList3"/>
    <dgm:cxn modelId="{49766D99-4106-4146-83DE-592451C706FF}" type="presOf" srcId="{9E9BD421-AA4A-415E-89E9-7D5F62BA6A41}" destId="{87CDB368-0622-4DAE-ABA7-7A5F3101B294}" srcOrd="0" destOrd="0" presId="urn:microsoft.com/office/officeart/2005/8/layout/vList3"/>
    <dgm:cxn modelId="{49CD6868-AADA-4415-ACCB-14BCDDDE9628}" type="presParOf" srcId="{19F8E8A8-E98E-4A03-9A1D-E613CBD589C0}" destId="{0A2E839C-4CAF-445E-BF3A-A434B4310A9B}" srcOrd="0" destOrd="0" presId="urn:microsoft.com/office/officeart/2005/8/layout/vList3"/>
    <dgm:cxn modelId="{51B37856-5EB4-47C8-B37B-32C292C5073F}" type="presParOf" srcId="{0A2E839C-4CAF-445E-BF3A-A434B4310A9B}" destId="{EBB8200B-0167-4187-9776-74EED0F1AA33}" srcOrd="0" destOrd="0" presId="urn:microsoft.com/office/officeart/2005/8/layout/vList3"/>
    <dgm:cxn modelId="{5F421275-BB2E-45CA-93FB-6D6F0BDB87DB}" type="presParOf" srcId="{0A2E839C-4CAF-445E-BF3A-A434B4310A9B}" destId="{762ED8CC-DD2B-4CAE-BF40-D93A339CAA2F}" srcOrd="1" destOrd="0" presId="urn:microsoft.com/office/officeart/2005/8/layout/vList3"/>
    <dgm:cxn modelId="{84902213-B5F1-4E9F-9737-47BD2F10BBB2}" type="presParOf" srcId="{19F8E8A8-E98E-4A03-9A1D-E613CBD589C0}" destId="{1C3EB43E-3E5F-4D3E-A0C7-81BAD0C6D6BF}" srcOrd="1" destOrd="0" presId="urn:microsoft.com/office/officeart/2005/8/layout/vList3"/>
    <dgm:cxn modelId="{EF5D7095-5D88-4A5E-8768-2CDFE23D32F0}" type="presParOf" srcId="{19F8E8A8-E98E-4A03-9A1D-E613CBD589C0}" destId="{ABB3654E-DD1D-4574-AFC6-86BB561E07E8}" srcOrd="2" destOrd="0" presId="urn:microsoft.com/office/officeart/2005/8/layout/vList3"/>
    <dgm:cxn modelId="{46095611-6459-4429-AF47-855A4013D092}" type="presParOf" srcId="{ABB3654E-DD1D-4574-AFC6-86BB561E07E8}" destId="{2E58C5D1-2F2C-408C-8A88-5AD42394DBD1}" srcOrd="0" destOrd="0" presId="urn:microsoft.com/office/officeart/2005/8/layout/vList3"/>
    <dgm:cxn modelId="{62B59181-5325-4083-9417-4FC8C1001C16}" type="presParOf" srcId="{ABB3654E-DD1D-4574-AFC6-86BB561E07E8}" destId="{87CDB368-0622-4DAE-ABA7-7A5F3101B2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6130A-E67E-4AC6-8342-EF92415BDDD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3BB50E4-B157-4812-BF5C-6DEFFC3FAB1C}">
      <dgm:prSet phldrT="[Texto]" custT="1"/>
      <dgm:spPr/>
      <dgm:t>
        <a:bodyPr/>
        <a:lstStyle/>
        <a:p>
          <a:pPr algn="just"/>
          <a:r>
            <a:rPr lang="es-CO" sz="2000" dirty="0" smtClean="0"/>
            <a:t>Necesidad de un Gobierno con liderazgo  en datos abiertos</a:t>
          </a:r>
          <a:endParaRPr lang="es-CO" sz="2000" dirty="0"/>
        </a:p>
      </dgm:t>
    </dgm:pt>
    <dgm:pt modelId="{CECDA572-FE87-4202-A302-938A75BFB629}" type="parTrans" cxnId="{A8A971F3-B3AB-4E49-91F0-473029B66D6F}">
      <dgm:prSet/>
      <dgm:spPr/>
      <dgm:t>
        <a:bodyPr/>
        <a:lstStyle/>
        <a:p>
          <a:endParaRPr lang="es-CO"/>
        </a:p>
      </dgm:t>
    </dgm:pt>
    <dgm:pt modelId="{9182B17A-2A01-4786-BB88-1CE9D2C022E4}" type="sibTrans" cxnId="{A8A971F3-B3AB-4E49-91F0-473029B66D6F}">
      <dgm:prSet/>
      <dgm:spPr/>
      <dgm:t>
        <a:bodyPr/>
        <a:lstStyle/>
        <a:p>
          <a:endParaRPr lang="es-CO"/>
        </a:p>
      </dgm:t>
    </dgm:pt>
    <dgm:pt modelId="{FBF149EF-4AD7-4910-915C-3A1055DCB1F8}">
      <dgm:prSet phldrT="[Texto]" custT="1"/>
      <dgm:spPr/>
      <dgm:t>
        <a:bodyPr/>
        <a:lstStyle/>
        <a:p>
          <a:pPr algn="just"/>
          <a:r>
            <a:rPr lang="es-CO" sz="1800" dirty="0" smtClean="0"/>
            <a:t>Que dentro de la agenda Política, los datos abiertos  sean una prioridad y sean implementadas por todas las entidades</a:t>
          </a:r>
          <a:endParaRPr lang="es-CO" sz="1800" dirty="0"/>
        </a:p>
      </dgm:t>
    </dgm:pt>
    <dgm:pt modelId="{E1C0BB55-DC49-47C1-BA08-A336CEFE42FC}" type="parTrans" cxnId="{FAB8116A-B289-4302-9E00-DFB2DF236E3F}">
      <dgm:prSet/>
      <dgm:spPr/>
      <dgm:t>
        <a:bodyPr/>
        <a:lstStyle/>
        <a:p>
          <a:endParaRPr lang="es-CO"/>
        </a:p>
      </dgm:t>
    </dgm:pt>
    <dgm:pt modelId="{CC493B43-60CB-4C37-8DE5-50D6BE8289A4}" type="sibTrans" cxnId="{FAB8116A-B289-4302-9E00-DFB2DF236E3F}">
      <dgm:prSet/>
      <dgm:spPr/>
      <dgm:t>
        <a:bodyPr/>
        <a:lstStyle/>
        <a:p>
          <a:endParaRPr lang="es-CO"/>
        </a:p>
      </dgm:t>
    </dgm:pt>
    <dgm:pt modelId="{C33E7687-9F74-4E13-8AEA-1D58DA27A212}" type="pres">
      <dgm:prSet presAssocID="{14E6130A-E67E-4AC6-8342-EF92415BDDD6}" presName="arrowDiagram" presStyleCnt="0">
        <dgm:presLayoutVars>
          <dgm:chMax val="5"/>
          <dgm:dir/>
          <dgm:resizeHandles val="exact"/>
        </dgm:presLayoutVars>
      </dgm:prSet>
      <dgm:spPr/>
    </dgm:pt>
    <dgm:pt modelId="{034C6114-6F70-4D17-B4E8-7DCB25D0E024}" type="pres">
      <dgm:prSet presAssocID="{14E6130A-E67E-4AC6-8342-EF92415BDDD6}" presName="arrow" presStyleLbl="bgShp" presStyleIdx="0" presStyleCnt="1" custLinFactNeighborX="8846" custLinFactNeighborY="-950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3737A7F5-3FC1-4991-AE61-4123351579DB}" type="pres">
      <dgm:prSet presAssocID="{14E6130A-E67E-4AC6-8342-EF92415BDDD6}" presName="arrowDiagram2" presStyleCnt="0"/>
      <dgm:spPr/>
    </dgm:pt>
    <dgm:pt modelId="{54FC0CCA-D0A3-4716-98FA-8EA2ABD572A6}" type="pres">
      <dgm:prSet presAssocID="{83BB50E4-B157-4812-BF5C-6DEFFC3FAB1C}" presName="bullet2a" presStyleLbl="node1" presStyleIdx="0" presStyleCnt="2" custLinFactX="-81564" custLinFactY="144822" custLinFactNeighborX="-100000" custLinFactNeighborY="200000"/>
      <dgm:spPr>
        <a:solidFill>
          <a:schemeClr val="bg1">
            <a:lumMod val="50000"/>
          </a:schemeClr>
        </a:solidFill>
      </dgm:spPr>
    </dgm:pt>
    <dgm:pt modelId="{7505804F-25DD-4710-96EE-6FD046CDCF48}" type="pres">
      <dgm:prSet presAssocID="{83BB50E4-B157-4812-BF5C-6DEFFC3FAB1C}" presName="textBox2a" presStyleLbl="revTx" presStyleIdx="0" presStyleCnt="2" custScaleX="231842" custScaleY="40292" custLinFactNeighborX="28573" custLinFactNeighborY="276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EBAC0C-03D2-4911-B0E9-D22E92408991}" type="pres">
      <dgm:prSet presAssocID="{FBF149EF-4AD7-4910-915C-3A1055DCB1F8}" presName="bullet2b" presStyleLbl="node1" presStyleIdx="1" presStyleCnt="2" custLinFactX="-200000" custLinFactY="100000" custLinFactNeighborX="-232378" custLinFactNeighborY="10696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CO"/>
        </a:p>
      </dgm:t>
    </dgm:pt>
    <dgm:pt modelId="{5F39016F-B566-404D-860D-636612D18C96}" type="pres">
      <dgm:prSet presAssocID="{FBF149EF-4AD7-4910-915C-3A1055DCB1F8}" presName="textBox2b" presStyleLbl="revTx" presStyleIdx="1" presStyleCnt="2" custScaleX="259776" custScaleY="29616" custLinFactNeighborX="-10748" custLinFactNeighborY="-33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AB8116A-B289-4302-9E00-DFB2DF236E3F}" srcId="{14E6130A-E67E-4AC6-8342-EF92415BDDD6}" destId="{FBF149EF-4AD7-4910-915C-3A1055DCB1F8}" srcOrd="1" destOrd="0" parTransId="{E1C0BB55-DC49-47C1-BA08-A336CEFE42FC}" sibTransId="{CC493B43-60CB-4C37-8DE5-50D6BE8289A4}"/>
    <dgm:cxn modelId="{2DB75EBC-7AF7-4C54-9267-A16DF3C01C87}" type="presOf" srcId="{83BB50E4-B157-4812-BF5C-6DEFFC3FAB1C}" destId="{7505804F-25DD-4710-96EE-6FD046CDCF48}" srcOrd="0" destOrd="0" presId="urn:microsoft.com/office/officeart/2005/8/layout/arrow2"/>
    <dgm:cxn modelId="{A8A971F3-B3AB-4E49-91F0-473029B66D6F}" srcId="{14E6130A-E67E-4AC6-8342-EF92415BDDD6}" destId="{83BB50E4-B157-4812-BF5C-6DEFFC3FAB1C}" srcOrd="0" destOrd="0" parTransId="{CECDA572-FE87-4202-A302-938A75BFB629}" sibTransId="{9182B17A-2A01-4786-BB88-1CE9D2C022E4}"/>
    <dgm:cxn modelId="{B368E07A-3AAC-47F0-AAA4-437E6426984A}" type="presOf" srcId="{14E6130A-E67E-4AC6-8342-EF92415BDDD6}" destId="{C33E7687-9F74-4E13-8AEA-1D58DA27A212}" srcOrd="0" destOrd="0" presId="urn:microsoft.com/office/officeart/2005/8/layout/arrow2"/>
    <dgm:cxn modelId="{434D520A-9FE8-4D4E-AD2F-D6E74AEA99E5}" type="presOf" srcId="{FBF149EF-4AD7-4910-915C-3A1055DCB1F8}" destId="{5F39016F-B566-404D-860D-636612D18C96}" srcOrd="0" destOrd="0" presId="urn:microsoft.com/office/officeart/2005/8/layout/arrow2"/>
    <dgm:cxn modelId="{E74347FC-E16B-4AA2-9F54-FAA26D88A39A}" type="presParOf" srcId="{C33E7687-9F74-4E13-8AEA-1D58DA27A212}" destId="{034C6114-6F70-4D17-B4E8-7DCB25D0E024}" srcOrd="0" destOrd="0" presId="urn:microsoft.com/office/officeart/2005/8/layout/arrow2"/>
    <dgm:cxn modelId="{15DF786A-B29E-49A0-B37B-DD5274EA3CE9}" type="presParOf" srcId="{C33E7687-9F74-4E13-8AEA-1D58DA27A212}" destId="{3737A7F5-3FC1-4991-AE61-4123351579DB}" srcOrd="1" destOrd="0" presId="urn:microsoft.com/office/officeart/2005/8/layout/arrow2"/>
    <dgm:cxn modelId="{B4E04560-11CF-4678-AFF3-975B7F6B1E16}" type="presParOf" srcId="{3737A7F5-3FC1-4991-AE61-4123351579DB}" destId="{54FC0CCA-D0A3-4716-98FA-8EA2ABD572A6}" srcOrd="0" destOrd="0" presId="urn:microsoft.com/office/officeart/2005/8/layout/arrow2"/>
    <dgm:cxn modelId="{D2286D4F-3409-43EC-A54E-915B58B87ACA}" type="presParOf" srcId="{3737A7F5-3FC1-4991-AE61-4123351579DB}" destId="{7505804F-25DD-4710-96EE-6FD046CDCF48}" srcOrd="1" destOrd="0" presId="urn:microsoft.com/office/officeart/2005/8/layout/arrow2"/>
    <dgm:cxn modelId="{DEF3DD3A-BC64-4032-92F0-C796DD175913}" type="presParOf" srcId="{3737A7F5-3FC1-4991-AE61-4123351579DB}" destId="{C9EBAC0C-03D2-4911-B0E9-D22E92408991}" srcOrd="2" destOrd="0" presId="urn:microsoft.com/office/officeart/2005/8/layout/arrow2"/>
    <dgm:cxn modelId="{A6C0B9EF-EE0A-431F-A347-C6CDACF47990}" type="presParOf" srcId="{3737A7F5-3FC1-4991-AE61-4123351579DB}" destId="{5F39016F-B566-404D-860D-636612D18C9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92903-56E8-43CB-9699-5076864949E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0498DA0-AA01-4B0D-91DA-CA58C6643DF1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="1" dirty="0" smtClean="0">
              <a:solidFill>
                <a:schemeClr val="bg1"/>
              </a:solidFill>
            </a:rPr>
            <a:t>La normatividad existente no es suficiente para garantizar el acceso a la información reutilizable (datos abiertos).</a:t>
          </a:r>
          <a:endParaRPr lang="es-CO" sz="1400" b="1" dirty="0">
            <a:solidFill>
              <a:schemeClr val="bg1"/>
            </a:solidFill>
          </a:endParaRPr>
        </a:p>
      </dgm:t>
    </dgm:pt>
    <dgm:pt modelId="{BCBC020C-0C8D-4135-8D60-06B5C41B819C}" type="parTrans" cxnId="{1CA2F105-280F-44E2-8FFC-0DB53E504116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BA71C58E-AF72-4CF8-A1D0-A9C11F4913DA}" type="sibTrans" cxnId="{1CA2F105-280F-44E2-8FFC-0DB53E504116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E8ED50B4-31C0-4675-A8D5-E5E6DD8C8D68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 dirty="0" smtClean="0">
              <a:solidFill>
                <a:schemeClr val="bg1"/>
              </a:solidFill>
            </a:rPr>
            <a:t>Falta de apropiación de las normas por los ciudadanos y funcionarios.  </a:t>
          </a:r>
        </a:p>
        <a:p>
          <a:r>
            <a:rPr lang="es-CO" sz="1400" b="1" dirty="0" smtClean="0">
              <a:solidFill>
                <a:schemeClr val="bg1"/>
              </a:solidFill>
            </a:rPr>
            <a:t>Los funcionarios no conocen la norma y conociéndola no la aplican. </a:t>
          </a:r>
        </a:p>
        <a:p>
          <a:r>
            <a:rPr lang="es-CO" sz="1400" b="1" dirty="0" smtClean="0">
              <a:solidFill>
                <a:schemeClr val="bg1"/>
              </a:solidFill>
            </a:rPr>
            <a:t>Sensibilización sobre la importancia. </a:t>
          </a:r>
        </a:p>
      </dgm:t>
    </dgm:pt>
    <dgm:pt modelId="{DBF31F05-C80D-4FFD-BBAF-B9B7A8B849C8}" type="parTrans" cxnId="{679B4FD6-B95E-4E18-B762-DD142EA725F5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39353E97-1308-44F8-8723-25A9791D8299}" type="sibTrans" cxnId="{679B4FD6-B95E-4E18-B762-DD142EA725F5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A40E8868-4EB9-49F0-926D-682B3BB160B2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 dirty="0" smtClean="0">
              <a:solidFill>
                <a:schemeClr val="bg1"/>
              </a:solidFill>
            </a:rPr>
            <a:t>No hay mecanismos de autocontrol o auditorias internas con miras a la mejora. </a:t>
          </a:r>
        </a:p>
      </dgm:t>
    </dgm:pt>
    <dgm:pt modelId="{9601D234-0FE1-4631-8CE8-DC03A72EDD5D}" type="parTrans" cxnId="{23EF37E4-0F27-4B4C-92D1-C6701740E9B5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99C21508-5E0A-465C-94A3-58E8B234810C}" type="sibTrans" cxnId="{23EF37E4-0F27-4B4C-92D1-C6701740E9B5}">
      <dgm:prSet/>
      <dgm:spPr/>
      <dgm:t>
        <a:bodyPr/>
        <a:lstStyle/>
        <a:p>
          <a:endParaRPr lang="es-CO" sz="1400" b="1">
            <a:solidFill>
              <a:schemeClr val="bg1"/>
            </a:solidFill>
          </a:endParaRPr>
        </a:p>
      </dgm:t>
    </dgm:pt>
    <dgm:pt modelId="{72D4E295-7CF2-4555-AB9D-9D834D2D5905}" type="pres">
      <dgm:prSet presAssocID="{F3C92903-56E8-43CB-9699-5076864949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DE8EAE-F5B0-4579-B80D-67F139AE6C4B}" type="pres">
      <dgm:prSet presAssocID="{80498DA0-AA01-4B0D-91DA-CA58C6643DF1}" presName="parentLin" presStyleCnt="0"/>
      <dgm:spPr/>
    </dgm:pt>
    <dgm:pt modelId="{A5D3B23D-D260-43CA-9114-DA5B64D917FA}" type="pres">
      <dgm:prSet presAssocID="{80498DA0-AA01-4B0D-91DA-CA58C6643DF1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CBD6CB7-0889-490B-A3FD-3A2E9E0A50A7}" type="pres">
      <dgm:prSet presAssocID="{80498DA0-AA01-4B0D-91DA-CA58C6643DF1}" presName="parentText" presStyleLbl="node1" presStyleIdx="0" presStyleCnt="3" custScaleX="118898" custScaleY="8473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8AB006-AA67-431C-A907-8B8775D9B04F}" type="pres">
      <dgm:prSet presAssocID="{80498DA0-AA01-4B0D-91DA-CA58C6643DF1}" presName="negativeSpace" presStyleCnt="0"/>
      <dgm:spPr/>
    </dgm:pt>
    <dgm:pt modelId="{538AE331-38DE-4A19-8A08-12A777315981}" type="pres">
      <dgm:prSet presAssocID="{80498DA0-AA01-4B0D-91DA-CA58C6643DF1}" presName="childText" presStyleLbl="conFgAcc1" presStyleIdx="0" presStyleCnt="3" custScaleX="8906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</dgm:pt>
    <dgm:pt modelId="{425E3754-E3B3-425E-A042-37D661418995}" type="pres">
      <dgm:prSet presAssocID="{BA71C58E-AF72-4CF8-A1D0-A9C11F4913DA}" presName="spaceBetweenRectangles" presStyleCnt="0"/>
      <dgm:spPr/>
    </dgm:pt>
    <dgm:pt modelId="{A7F6F63C-F6BE-4C33-A051-C5CDB0FB9A57}" type="pres">
      <dgm:prSet presAssocID="{E8ED50B4-31C0-4675-A8D5-E5E6DD8C8D68}" presName="parentLin" presStyleCnt="0"/>
      <dgm:spPr/>
    </dgm:pt>
    <dgm:pt modelId="{DD0C3507-924E-49B1-9640-8221A7E24786}" type="pres">
      <dgm:prSet presAssocID="{E8ED50B4-31C0-4675-A8D5-E5E6DD8C8D68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0D52E7D2-AB47-4D50-B03D-CCE66D74C222}" type="pres">
      <dgm:prSet presAssocID="{E8ED50B4-31C0-4675-A8D5-E5E6DD8C8D68}" presName="parentText" presStyleLbl="node1" presStyleIdx="1" presStyleCnt="3" custScaleX="122217" custScaleY="11336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F2C01F-D41F-4F44-A448-028CE87DE2F8}" type="pres">
      <dgm:prSet presAssocID="{E8ED50B4-31C0-4675-A8D5-E5E6DD8C8D68}" presName="negativeSpace" presStyleCnt="0"/>
      <dgm:spPr/>
    </dgm:pt>
    <dgm:pt modelId="{D6CBAB8F-D644-4211-810C-B8E792CD73DD}" type="pres">
      <dgm:prSet presAssocID="{E8ED50B4-31C0-4675-A8D5-E5E6DD8C8D68}" presName="childText" presStyleLbl="conFgAcc1" presStyleIdx="1" presStyleCnt="3" custScaleX="89656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EC1B551D-CC0F-4BFD-9521-8C308D801ECC}" type="pres">
      <dgm:prSet presAssocID="{39353E97-1308-44F8-8723-25A9791D8299}" presName="spaceBetweenRectangles" presStyleCnt="0"/>
      <dgm:spPr/>
    </dgm:pt>
    <dgm:pt modelId="{5FBCB8A3-BBAF-48E6-A3B0-A0F5B5D1E82A}" type="pres">
      <dgm:prSet presAssocID="{A40E8868-4EB9-49F0-926D-682B3BB160B2}" presName="parentLin" presStyleCnt="0"/>
      <dgm:spPr/>
    </dgm:pt>
    <dgm:pt modelId="{DA4481A7-D7DA-4515-A981-AE71A497FA00}" type="pres">
      <dgm:prSet presAssocID="{A40E8868-4EB9-49F0-926D-682B3BB160B2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D05FA94F-EC39-4408-A0D6-FE7ADAB0A052}" type="pres">
      <dgm:prSet presAssocID="{A40E8868-4EB9-49F0-926D-682B3BB160B2}" presName="parentText" presStyleLbl="node1" presStyleIdx="2" presStyleCnt="3" custScaleX="118516" custScaleY="10704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483392-37C9-4198-9275-155C74DF98B2}" type="pres">
      <dgm:prSet presAssocID="{A40E8868-4EB9-49F0-926D-682B3BB160B2}" presName="negativeSpace" presStyleCnt="0"/>
      <dgm:spPr/>
    </dgm:pt>
    <dgm:pt modelId="{9953893D-2F5B-46F9-A742-9394F10B1F39}" type="pres">
      <dgm:prSet presAssocID="{A40E8868-4EB9-49F0-926D-682B3BB160B2}" presName="childText" presStyleLbl="conFgAcc1" presStyleIdx="2" presStyleCnt="3" custScaleX="8906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</dgm:pt>
  </dgm:ptLst>
  <dgm:cxnLst>
    <dgm:cxn modelId="{13190343-E300-4E39-B6EE-A4A6ECF2906D}" type="presOf" srcId="{A40E8868-4EB9-49F0-926D-682B3BB160B2}" destId="{DA4481A7-D7DA-4515-A981-AE71A497FA00}" srcOrd="0" destOrd="0" presId="urn:microsoft.com/office/officeart/2005/8/layout/list1"/>
    <dgm:cxn modelId="{23EF37E4-0F27-4B4C-92D1-C6701740E9B5}" srcId="{F3C92903-56E8-43CB-9699-5076864949E6}" destId="{A40E8868-4EB9-49F0-926D-682B3BB160B2}" srcOrd="2" destOrd="0" parTransId="{9601D234-0FE1-4631-8CE8-DC03A72EDD5D}" sibTransId="{99C21508-5E0A-465C-94A3-58E8B234810C}"/>
    <dgm:cxn modelId="{679B4FD6-B95E-4E18-B762-DD142EA725F5}" srcId="{F3C92903-56E8-43CB-9699-5076864949E6}" destId="{E8ED50B4-31C0-4675-A8D5-E5E6DD8C8D68}" srcOrd="1" destOrd="0" parTransId="{DBF31F05-C80D-4FFD-BBAF-B9B7A8B849C8}" sibTransId="{39353E97-1308-44F8-8723-25A9791D8299}"/>
    <dgm:cxn modelId="{EF5E05C2-9DCB-4707-950F-56C6A755DEB9}" type="presOf" srcId="{80498DA0-AA01-4B0D-91DA-CA58C6643DF1}" destId="{A5D3B23D-D260-43CA-9114-DA5B64D917FA}" srcOrd="0" destOrd="0" presId="urn:microsoft.com/office/officeart/2005/8/layout/list1"/>
    <dgm:cxn modelId="{7845D7F0-4E49-4BDE-8ECA-48ABCAFF2680}" type="presOf" srcId="{80498DA0-AA01-4B0D-91DA-CA58C6643DF1}" destId="{1CBD6CB7-0889-490B-A3FD-3A2E9E0A50A7}" srcOrd="1" destOrd="0" presId="urn:microsoft.com/office/officeart/2005/8/layout/list1"/>
    <dgm:cxn modelId="{D64CF3A0-A351-4080-88E2-21519BF61D23}" type="presOf" srcId="{A40E8868-4EB9-49F0-926D-682B3BB160B2}" destId="{D05FA94F-EC39-4408-A0D6-FE7ADAB0A052}" srcOrd="1" destOrd="0" presId="urn:microsoft.com/office/officeart/2005/8/layout/list1"/>
    <dgm:cxn modelId="{BD9DE0F4-9676-4D6C-9B2D-CF998A8ED0EB}" type="presOf" srcId="{F3C92903-56E8-43CB-9699-5076864949E6}" destId="{72D4E295-7CF2-4555-AB9D-9D834D2D5905}" srcOrd="0" destOrd="0" presId="urn:microsoft.com/office/officeart/2005/8/layout/list1"/>
    <dgm:cxn modelId="{1CA2F105-280F-44E2-8FFC-0DB53E504116}" srcId="{F3C92903-56E8-43CB-9699-5076864949E6}" destId="{80498DA0-AA01-4B0D-91DA-CA58C6643DF1}" srcOrd="0" destOrd="0" parTransId="{BCBC020C-0C8D-4135-8D60-06B5C41B819C}" sibTransId="{BA71C58E-AF72-4CF8-A1D0-A9C11F4913DA}"/>
    <dgm:cxn modelId="{D049F865-2E33-448B-9392-034D96387BE0}" type="presOf" srcId="{E8ED50B4-31C0-4675-A8D5-E5E6DD8C8D68}" destId="{0D52E7D2-AB47-4D50-B03D-CCE66D74C222}" srcOrd="1" destOrd="0" presId="urn:microsoft.com/office/officeart/2005/8/layout/list1"/>
    <dgm:cxn modelId="{D29F0311-C38E-4C66-A856-E683443E1228}" type="presOf" srcId="{E8ED50B4-31C0-4675-A8D5-E5E6DD8C8D68}" destId="{DD0C3507-924E-49B1-9640-8221A7E24786}" srcOrd="0" destOrd="0" presId="urn:microsoft.com/office/officeart/2005/8/layout/list1"/>
    <dgm:cxn modelId="{0F3A367D-FBE8-488F-87DF-DDEE80E73B6C}" type="presParOf" srcId="{72D4E295-7CF2-4555-AB9D-9D834D2D5905}" destId="{A9DE8EAE-F5B0-4579-B80D-67F139AE6C4B}" srcOrd="0" destOrd="0" presId="urn:microsoft.com/office/officeart/2005/8/layout/list1"/>
    <dgm:cxn modelId="{CCDA91B1-2B3A-4F8C-BB67-485DA9514A2C}" type="presParOf" srcId="{A9DE8EAE-F5B0-4579-B80D-67F139AE6C4B}" destId="{A5D3B23D-D260-43CA-9114-DA5B64D917FA}" srcOrd="0" destOrd="0" presId="urn:microsoft.com/office/officeart/2005/8/layout/list1"/>
    <dgm:cxn modelId="{54969698-A3C2-416E-8F77-FBA10DC7A579}" type="presParOf" srcId="{A9DE8EAE-F5B0-4579-B80D-67F139AE6C4B}" destId="{1CBD6CB7-0889-490B-A3FD-3A2E9E0A50A7}" srcOrd="1" destOrd="0" presId="urn:microsoft.com/office/officeart/2005/8/layout/list1"/>
    <dgm:cxn modelId="{D2254A24-5672-4AB7-83DB-A11E99BC72E2}" type="presParOf" srcId="{72D4E295-7CF2-4555-AB9D-9D834D2D5905}" destId="{2E8AB006-AA67-431C-A907-8B8775D9B04F}" srcOrd="1" destOrd="0" presId="urn:microsoft.com/office/officeart/2005/8/layout/list1"/>
    <dgm:cxn modelId="{A930092B-4F4F-4FA6-B6A9-D5EA120AA9EF}" type="presParOf" srcId="{72D4E295-7CF2-4555-AB9D-9D834D2D5905}" destId="{538AE331-38DE-4A19-8A08-12A777315981}" srcOrd="2" destOrd="0" presId="urn:microsoft.com/office/officeart/2005/8/layout/list1"/>
    <dgm:cxn modelId="{6C3A5612-D08A-4666-B764-4FCF7F195A0F}" type="presParOf" srcId="{72D4E295-7CF2-4555-AB9D-9D834D2D5905}" destId="{425E3754-E3B3-425E-A042-37D661418995}" srcOrd="3" destOrd="0" presId="urn:microsoft.com/office/officeart/2005/8/layout/list1"/>
    <dgm:cxn modelId="{29814BC3-DB8B-4A32-8936-288890788D9A}" type="presParOf" srcId="{72D4E295-7CF2-4555-AB9D-9D834D2D5905}" destId="{A7F6F63C-F6BE-4C33-A051-C5CDB0FB9A57}" srcOrd="4" destOrd="0" presId="urn:microsoft.com/office/officeart/2005/8/layout/list1"/>
    <dgm:cxn modelId="{B36AEB8F-409A-4DFA-B80D-BE47D9F575A2}" type="presParOf" srcId="{A7F6F63C-F6BE-4C33-A051-C5CDB0FB9A57}" destId="{DD0C3507-924E-49B1-9640-8221A7E24786}" srcOrd="0" destOrd="0" presId="urn:microsoft.com/office/officeart/2005/8/layout/list1"/>
    <dgm:cxn modelId="{CADD4FBA-999C-4F5D-9442-2FC9FC18BFE4}" type="presParOf" srcId="{A7F6F63C-F6BE-4C33-A051-C5CDB0FB9A57}" destId="{0D52E7D2-AB47-4D50-B03D-CCE66D74C222}" srcOrd="1" destOrd="0" presId="urn:microsoft.com/office/officeart/2005/8/layout/list1"/>
    <dgm:cxn modelId="{BDB0CD31-6BC1-4F6E-824B-D6F7FA30F653}" type="presParOf" srcId="{72D4E295-7CF2-4555-AB9D-9D834D2D5905}" destId="{2DF2C01F-D41F-4F44-A448-028CE87DE2F8}" srcOrd="5" destOrd="0" presId="urn:microsoft.com/office/officeart/2005/8/layout/list1"/>
    <dgm:cxn modelId="{6E5317E8-C0CE-4418-85B0-EE2AB430AB24}" type="presParOf" srcId="{72D4E295-7CF2-4555-AB9D-9D834D2D5905}" destId="{D6CBAB8F-D644-4211-810C-B8E792CD73DD}" srcOrd="6" destOrd="0" presId="urn:microsoft.com/office/officeart/2005/8/layout/list1"/>
    <dgm:cxn modelId="{88F06FC4-D946-4460-BC18-944A0A8DD1F4}" type="presParOf" srcId="{72D4E295-7CF2-4555-AB9D-9D834D2D5905}" destId="{EC1B551D-CC0F-4BFD-9521-8C308D801ECC}" srcOrd="7" destOrd="0" presId="urn:microsoft.com/office/officeart/2005/8/layout/list1"/>
    <dgm:cxn modelId="{9EBF4D74-A55E-4BCA-930D-CAB8ED2728FA}" type="presParOf" srcId="{72D4E295-7CF2-4555-AB9D-9D834D2D5905}" destId="{5FBCB8A3-BBAF-48E6-A3B0-A0F5B5D1E82A}" srcOrd="8" destOrd="0" presId="urn:microsoft.com/office/officeart/2005/8/layout/list1"/>
    <dgm:cxn modelId="{D3FF37E9-60FD-454B-9A44-CADCC9D6BDE2}" type="presParOf" srcId="{5FBCB8A3-BBAF-48E6-A3B0-A0F5B5D1E82A}" destId="{DA4481A7-D7DA-4515-A981-AE71A497FA00}" srcOrd="0" destOrd="0" presId="urn:microsoft.com/office/officeart/2005/8/layout/list1"/>
    <dgm:cxn modelId="{443ADF5F-11E3-4E1F-90ED-1984E42B29F2}" type="presParOf" srcId="{5FBCB8A3-BBAF-48E6-A3B0-A0F5B5D1E82A}" destId="{D05FA94F-EC39-4408-A0D6-FE7ADAB0A052}" srcOrd="1" destOrd="0" presId="urn:microsoft.com/office/officeart/2005/8/layout/list1"/>
    <dgm:cxn modelId="{5EAE4EBE-BC23-405A-B0A2-46CBC19A931E}" type="presParOf" srcId="{72D4E295-7CF2-4555-AB9D-9D834D2D5905}" destId="{44483392-37C9-4198-9275-155C74DF98B2}" srcOrd="9" destOrd="0" presId="urn:microsoft.com/office/officeart/2005/8/layout/list1"/>
    <dgm:cxn modelId="{5CF9F768-155D-4BAA-9ECA-3C214F74FDEE}" type="presParOf" srcId="{72D4E295-7CF2-4555-AB9D-9D834D2D5905}" destId="{9953893D-2F5B-46F9-A742-9394F10B1F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5DFB2-79FE-4214-853C-8A3BC01BEE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0DDE388-7785-4EFD-9FFA-00D06397166A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Acceso Universal (no tener que  acreditar interés Legítimo)</a:t>
          </a:r>
          <a:endParaRPr lang="es-MX" dirty="0">
            <a:solidFill>
              <a:schemeClr val="bg1"/>
            </a:solidFill>
          </a:endParaRPr>
        </a:p>
      </dgm:t>
    </dgm:pt>
    <dgm:pt modelId="{67C0FBFE-B776-40F2-A5C4-7C26910A9A9C}" type="parTrans" cxnId="{2D49DDFA-DC7F-4520-B860-A8A1CD8F61DC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9B886D65-8395-47F4-954C-B9D70421FB94}" type="sibTrans" cxnId="{2D49DDFA-DC7F-4520-B860-A8A1CD8F61DC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D6E74A6-D2FD-46E2-B254-290891BAFFB8}">
      <dgm:prSet phldrT="[Texto]"/>
      <dgm:spPr>
        <a:solidFill>
          <a:srgbClr val="FF9900"/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Evitar Formularios innecesarios</a:t>
          </a:r>
          <a:endParaRPr lang="es-MX" dirty="0">
            <a:solidFill>
              <a:schemeClr val="bg1"/>
            </a:solidFill>
          </a:endParaRPr>
        </a:p>
      </dgm:t>
    </dgm:pt>
    <dgm:pt modelId="{996C21C4-ED1C-41F3-BC97-C31F06CD2A3B}" type="parTrans" cxnId="{C36A5FCC-D3E9-4F8C-AEA1-9B667B928330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832E7B97-14F9-4BEF-BFAE-5230314C60FD}" type="sibTrans" cxnId="{C36A5FCC-D3E9-4F8C-AEA1-9B667B928330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ACCDEC54-F75E-48EF-B38A-B60B61EB2751}">
      <dgm:prSet phldrT="[Texto]"/>
      <dgm:spPr/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Gratuidad</a:t>
          </a:r>
          <a:endParaRPr lang="es-MX" dirty="0">
            <a:solidFill>
              <a:schemeClr val="bg1"/>
            </a:solidFill>
          </a:endParaRPr>
        </a:p>
      </dgm:t>
    </dgm:pt>
    <dgm:pt modelId="{E146A5A1-9D35-4C79-975A-4F7D3E433E90}" type="parTrans" cxnId="{264E4736-C560-4806-A83C-CCE3175D9492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10211E52-C1ED-47CF-B154-C53C778B4A2B}" type="sibTrans" cxnId="{264E4736-C560-4806-A83C-CCE3175D9492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F5B2BD7-4BD3-40AB-AD8F-D62B5591DE02}" type="pres">
      <dgm:prSet presAssocID="{4E75DFB2-79FE-4214-853C-8A3BC01BEE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9FCDDA4-0F66-422A-BFA8-84A4FB608DFF}" type="pres">
      <dgm:prSet presAssocID="{4E75DFB2-79FE-4214-853C-8A3BC01BEE42}" presName="Name1" presStyleCnt="0"/>
      <dgm:spPr/>
    </dgm:pt>
    <dgm:pt modelId="{9C2AED25-D2B3-44D2-BFC5-68CCBC0C8F92}" type="pres">
      <dgm:prSet presAssocID="{4E75DFB2-79FE-4214-853C-8A3BC01BEE42}" presName="cycle" presStyleCnt="0"/>
      <dgm:spPr/>
    </dgm:pt>
    <dgm:pt modelId="{38717DF6-C848-473F-A4DF-0B666EDDED55}" type="pres">
      <dgm:prSet presAssocID="{4E75DFB2-79FE-4214-853C-8A3BC01BEE42}" presName="srcNode" presStyleLbl="node1" presStyleIdx="0" presStyleCnt="3"/>
      <dgm:spPr/>
    </dgm:pt>
    <dgm:pt modelId="{595980CD-B13B-419A-90E2-63E36059308A}" type="pres">
      <dgm:prSet presAssocID="{4E75DFB2-79FE-4214-853C-8A3BC01BEE42}" presName="conn" presStyleLbl="parChTrans1D2" presStyleIdx="0" presStyleCnt="1"/>
      <dgm:spPr/>
      <dgm:t>
        <a:bodyPr/>
        <a:lstStyle/>
        <a:p>
          <a:endParaRPr lang="es-CO"/>
        </a:p>
      </dgm:t>
    </dgm:pt>
    <dgm:pt modelId="{2A0EB96F-C484-4D85-9135-C3758A02397B}" type="pres">
      <dgm:prSet presAssocID="{4E75DFB2-79FE-4214-853C-8A3BC01BEE42}" presName="extraNode" presStyleLbl="node1" presStyleIdx="0" presStyleCnt="3"/>
      <dgm:spPr/>
    </dgm:pt>
    <dgm:pt modelId="{ABB70252-60E1-42B9-8F85-81E64E424CE5}" type="pres">
      <dgm:prSet presAssocID="{4E75DFB2-79FE-4214-853C-8A3BC01BEE42}" presName="dstNode" presStyleLbl="node1" presStyleIdx="0" presStyleCnt="3"/>
      <dgm:spPr/>
    </dgm:pt>
    <dgm:pt modelId="{CBA86E32-235E-4177-91E7-EBE1146DE625}" type="pres">
      <dgm:prSet presAssocID="{50DDE388-7785-4EFD-9FFA-00D06397166A}" presName="text_1" presStyleLbl="node1" presStyleIdx="0" presStyleCnt="3" custLinFactNeighborX="296" custLinFactNeighborY="1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9FD09-7B53-4DA8-B4A5-0C1F27C6FD55}" type="pres">
      <dgm:prSet presAssocID="{50DDE388-7785-4EFD-9FFA-00D06397166A}" presName="accent_1" presStyleCnt="0"/>
      <dgm:spPr/>
    </dgm:pt>
    <dgm:pt modelId="{AA409DB2-F566-4F48-9BC4-9925A2495C58}" type="pres">
      <dgm:prSet presAssocID="{50DDE388-7785-4EFD-9FFA-00D06397166A}" presName="accentRepeatNode" presStyleLbl="solidFgAcc1" presStyleIdx="0" presStyleCnt="3"/>
      <dgm:spPr>
        <a:ln>
          <a:solidFill>
            <a:srgbClr val="E67A39"/>
          </a:solidFill>
        </a:ln>
      </dgm:spPr>
    </dgm:pt>
    <dgm:pt modelId="{066879DC-E443-46AE-B4FD-387DCEF27B60}" type="pres">
      <dgm:prSet presAssocID="{FD6E74A6-D2FD-46E2-B254-290891BAFF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A3CC18-BF3E-45AB-81E8-9C8F257E6F5A}" type="pres">
      <dgm:prSet presAssocID="{FD6E74A6-D2FD-46E2-B254-290891BAFFB8}" presName="accent_2" presStyleCnt="0"/>
      <dgm:spPr/>
    </dgm:pt>
    <dgm:pt modelId="{D03A32D1-0EFB-437F-9C72-61DB3CD34FEF}" type="pres">
      <dgm:prSet presAssocID="{FD6E74A6-D2FD-46E2-B254-290891BAFFB8}" presName="accentRepeatNode" presStyleLbl="solidFgAcc1" presStyleIdx="1" presStyleCnt="3"/>
      <dgm:spPr>
        <a:ln>
          <a:solidFill>
            <a:srgbClr val="E67A39"/>
          </a:solidFill>
        </a:ln>
      </dgm:spPr>
    </dgm:pt>
    <dgm:pt modelId="{4CA6656D-6E54-471D-8EF7-1D077EA7C5AC}" type="pres">
      <dgm:prSet presAssocID="{ACCDEC54-F75E-48EF-B38A-B60B61EB275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5EFAF2-FEDF-41AA-A243-0676EF4980A1}" type="pres">
      <dgm:prSet presAssocID="{ACCDEC54-F75E-48EF-B38A-B60B61EB2751}" presName="accent_3" presStyleCnt="0"/>
      <dgm:spPr/>
    </dgm:pt>
    <dgm:pt modelId="{91A93747-E352-40AF-8461-EACC98D1E51D}" type="pres">
      <dgm:prSet presAssocID="{ACCDEC54-F75E-48EF-B38A-B60B61EB2751}" presName="accentRepeatNode" presStyleLbl="solidFgAcc1" presStyleIdx="2" presStyleCnt="3"/>
      <dgm:spPr/>
    </dgm:pt>
  </dgm:ptLst>
  <dgm:cxnLst>
    <dgm:cxn modelId="{9DE5D171-E968-457F-91FB-EA6E3F506722}" type="presOf" srcId="{4E75DFB2-79FE-4214-853C-8A3BC01BEE42}" destId="{FF5B2BD7-4BD3-40AB-AD8F-D62B5591DE02}" srcOrd="0" destOrd="0" presId="urn:microsoft.com/office/officeart/2008/layout/VerticalCurvedList"/>
    <dgm:cxn modelId="{264E4736-C560-4806-A83C-CCE3175D9492}" srcId="{4E75DFB2-79FE-4214-853C-8A3BC01BEE42}" destId="{ACCDEC54-F75E-48EF-B38A-B60B61EB2751}" srcOrd="2" destOrd="0" parTransId="{E146A5A1-9D35-4C79-975A-4F7D3E433E90}" sibTransId="{10211E52-C1ED-47CF-B154-C53C778B4A2B}"/>
    <dgm:cxn modelId="{68A0E9FA-16EB-4833-846F-4842AF18F996}" type="presOf" srcId="{50DDE388-7785-4EFD-9FFA-00D06397166A}" destId="{CBA86E32-235E-4177-91E7-EBE1146DE625}" srcOrd="0" destOrd="0" presId="urn:microsoft.com/office/officeart/2008/layout/VerticalCurvedList"/>
    <dgm:cxn modelId="{7D7B24B2-D22C-469D-85B0-22488BD50183}" type="presOf" srcId="{ACCDEC54-F75E-48EF-B38A-B60B61EB2751}" destId="{4CA6656D-6E54-471D-8EF7-1D077EA7C5AC}" srcOrd="0" destOrd="0" presId="urn:microsoft.com/office/officeart/2008/layout/VerticalCurvedList"/>
    <dgm:cxn modelId="{F1CF4C2C-C882-43DF-B1A5-4F0273416191}" type="presOf" srcId="{9B886D65-8395-47F4-954C-B9D70421FB94}" destId="{595980CD-B13B-419A-90E2-63E36059308A}" srcOrd="0" destOrd="0" presId="urn:microsoft.com/office/officeart/2008/layout/VerticalCurvedList"/>
    <dgm:cxn modelId="{C36A5FCC-D3E9-4F8C-AEA1-9B667B928330}" srcId="{4E75DFB2-79FE-4214-853C-8A3BC01BEE42}" destId="{FD6E74A6-D2FD-46E2-B254-290891BAFFB8}" srcOrd="1" destOrd="0" parTransId="{996C21C4-ED1C-41F3-BC97-C31F06CD2A3B}" sibTransId="{832E7B97-14F9-4BEF-BFAE-5230314C60FD}"/>
    <dgm:cxn modelId="{6B57141E-6529-4D10-AA3E-743B22FF51AC}" type="presOf" srcId="{FD6E74A6-D2FD-46E2-B254-290891BAFFB8}" destId="{066879DC-E443-46AE-B4FD-387DCEF27B60}" srcOrd="0" destOrd="0" presId="urn:microsoft.com/office/officeart/2008/layout/VerticalCurvedList"/>
    <dgm:cxn modelId="{2D49DDFA-DC7F-4520-B860-A8A1CD8F61DC}" srcId="{4E75DFB2-79FE-4214-853C-8A3BC01BEE42}" destId="{50DDE388-7785-4EFD-9FFA-00D06397166A}" srcOrd="0" destOrd="0" parTransId="{67C0FBFE-B776-40F2-A5C4-7C26910A9A9C}" sibTransId="{9B886D65-8395-47F4-954C-B9D70421FB94}"/>
    <dgm:cxn modelId="{10B2FEED-FAA8-4918-A63E-D78A0F47B86D}" type="presParOf" srcId="{FF5B2BD7-4BD3-40AB-AD8F-D62B5591DE02}" destId="{B9FCDDA4-0F66-422A-BFA8-84A4FB608DFF}" srcOrd="0" destOrd="0" presId="urn:microsoft.com/office/officeart/2008/layout/VerticalCurvedList"/>
    <dgm:cxn modelId="{7C469BC2-2CF5-4C99-AC8B-CC6D74D79848}" type="presParOf" srcId="{B9FCDDA4-0F66-422A-BFA8-84A4FB608DFF}" destId="{9C2AED25-D2B3-44D2-BFC5-68CCBC0C8F92}" srcOrd="0" destOrd="0" presId="urn:microsoft.com/office/officeart/2008/layout/VerticalCurvedList"/>
    <dgm:cxn modelId="{A0BB96E7-D4F1-4178-B710-46C97BFC457C}" type="presParOf" srcId="{9C2AED25-D2B3-44D2-BFC5-68CCBC0C8F92}" destId="{38717DF6-C848-473F-A4DF-0B666EDDED55}" srcOrd="0" destOrd="0" presId="urn:microsoft.com/office/officeart/2008/layout/VerticalCurvedList"/>
    <dgm:cxn modelId="{DF962648-4BDB-4D75-8361-553C0CCC4AF6}" type="presParOf" srcId="{9C2AED25-D2B3-44D2-BFC5-68CCBC0C8F92}" destId="{595980CD-B13B-419A-90E2-63E36059308A}" srcOrd="1" destOrd="0" presId="urn:microsoft.com/office/officeart/2008/layout/VerticalCurvedList"/>
    <dgm:cxn modelId="{9DF52047-892D-4CEA-B1B6-386F5C078D2D}" type="presParOf" srcId="{9C2AED25-D2B3-44D2-BFC5-68CCBC0C8F92}" destId="{2A0EB96F-C484-4D85-9135-C3758A02397B}" srcOrd="2" destOrd="0" presId="urn:microsoft.com/office/officeart/2008/layout/VerticalCurvedList"/>
    <dgm:cxn modelId="{FB5F0719-7565-4B67-9A14-1EBB5D5FA16D}" type="presParOf" srcId="{9C2AED25-D2B3-44D2-BFC5-68CCBC0C8F92}" destId="{ABB70252-60E1-42B9-8F85-81E64E424CE5}" srcOrd="3" destOrd="0" presId="urn:microsoft.com/office/officeart/2008/layout/VerticalCurvedList"/>
    <dgm:cxn modelId="{E7207ACC-6CDA-412D-B021-507686A842A6}" type="presParOf" srcId="{B9FCDDA4-0F66-422A-BFA8-84A4FB608DFF}" destId="{CBA86E32-235E-4177-91E7-EBE1146DE625}" srcOrd="1" destOrd="0" presId="urn:microsoft.com/office/officeart/2008/layout/VerticalCurvedList"/>
    <dgm:cxn modelId="{9537CAF1-7AFE-4A17-B352-B9EA2163F950}" type="presParOf" srcId="{B9FCDDA4-0F66-422A-BFA8-84A4FB608DFF}" destId="{7429FD09-7B53-4DA8-B4A5-0C1F27C6FD55}" srcOrd="2" destOrd="0" presId="urn:microsoft.com/office/officeart/2008/layout/VerticalCurvedList"/>
    <dgm:cxn modelId="{47F82481-3AA1-4B9C-A1B4-B32EC9731D7B}" type="presParOf" srcId="{7429FD09-7B53-4DA8-B4A5-0C1F27C6FD55}" destId="{AA409DB2-F566-4F48-9BC4-9925A2495C58}" srcOrd="0" destOrd="0" presId="urn:microsoft.com/office/officeart/2008/layout/VerticalCurvedList"/>
    <dgm:cxn modelId="{38686527-A65C-4C9A-9564-3EC4CEDAD437}" type="presParOf" srcId="{B9FCDDA4-0F66-422A-BFA8-84A4FB608DFF}" destId="{066879DC-E443-46AE-B4FD-387DCEF27B60}" srcOrd="3" destOrd="0" presId="urn:microsoft.com/office/officeart/2008/layout/VerticalCurvedList"/>
    <dgm:cxn modelId="{29B8DC14-BE89-47C6-AF8C-0E502988057D}" type="presParOf" srcId="{B9FCDDA4-0F66-422A-BFA8-84A4FB608DFF}" destId="{E0A3CC18-BF3E-45AB-81E8-9C8F257E6F5A}" srcOrd="4" destOrd="0" presId="urn:microsoft.com/office/officeart/2008/layout/VerticalCurvedList"/>
    <dgm:cxn modelId="{CDA46CFE-A3D4-4761-AC64-72814FC5DF2A}" type="presParOf" srcId="{E0A3CC18-BF3E-45AB-81E8-9C8F257E6F5A}" destId="{D03A32D1-0EFB-437F-9C72-61DB3CD34FEF}" srcOrd="0" destOrd="0" presId="urn:microsoft.com/office/officeart/2008/layout/VerticalCurvedList"/>
    <dgm:cxn modelId="{F3ADEB87-205B-44BC-A2EA-B73653924976}" type="presParOf" srcId="{B9FCDDA4-0F66-422A-BFA8-84A4FB608DFF}" destId="{4CA6656D-6E54-471D-8EF7-1D077EA7C5AC}" srcOrd="5" destOrd="0" presId="urn:microsoft.com/office/officeart/2008/layout/VerticalCurvedList"/>
    <dgm:cxn modelId="{5FCA091F-7E0B-4D06-B57B-8CC6FFD86BC2}" type="presParOf" srcId="{B9FCDDA4-0F66-422A-BFA8-84A4FB608DFF}" destId="{815EFAF2-FEDF-41AA-A243-0676EF4980A1}" srcOrd="6" destOrd="0" presId="urn:microsoft.com/office/officeart/2008/layout/VerticalCurvedList"/>
    <dgm:cxn modelId="{05D81CD4-4721-4764-A6F7-6EC906BA619F}" type="presParOf" srcId="{815EFAF2-FEDF-41AA-A243-0676EF4980A1}" destId="{91A93747-E352-40AF-8461-EACC98D1E51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C42FD-A93E-4AB0-B334-F02962791BBD}" type="doc">
      <dgm:prSet loTypeId="urn:microsoft.com/office/officeart/2005/8/layout/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O"/>
        </a:p>
      </dgm:t>
    </dgm:pt>
    <dgm:pt modelId="{1D3F64AC-0C41-4682-9FF2-578A739861BE}">
      <dgm:prSet phldrT="[Text]"/>
      <dgm:spPr>
        <a:solidFill>
          <a:srgbClr val="FF9933"/>
        </a:solidFill>
      </dgm:spPr>
      <dgm:t>
        <a:bodyPr/>
        <a:lstStyle/>
        <a:p>
          <a:r>
            <a:rPr lang="es-CO" dirty="0" smtClean="0"/>
            <a:t>Propietarios</a:t>
          </a:r>
          <a:endParaRPr lang="es-CO" dirty="0"/>
        </a:p>
      </dgm:t>
    </dgm:pt>
    <dgm:pt modelId="{2F4C6061-C444-4B68-BC1D-332327CDA628}" type="parTrans" cxnId="{2B75D049-A5E6-426D-8DE5-DBA734C8ACDA}">
      <dgm:prSet/>
      <dgm:spPr/>
      <dgm:t>
        <a:bodyPr/>
        <a:lstStyle/>
        <a:p>
          <a:endParaRPr lang="es-CO"/>
        </a:p>
      </dgm:t>
    </dgm:pt>
    <dgm:pt modelId="{859FF11D-3B60-4DB8-929C-02E01FFBD771}" type="sibTrans" cxnId="{2B75D049-A5E6-426D-8DE5-DBA734C8ACD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3E508EDB-1DD2-4E81-8166-03F5A080BFB0}">
      <dgm:prSet phldrT="[Text]"/>
      <dgm:spPr>
        <a:solidFill>
          <a:srgbClr val="FD9903"/>
        </a:solidFill>
      </dgm:spPr>
      <dgm:t>
        <a:bodyPr/>
        <a:lstStyle/>
        <a:p>
          <a:r>
            <a:rPr lang="es-CO" dirty="0" smtClean="0"/>
            <a:t>Abiertos</a:t>
          </a:r>
          <a:endParaRPr lang="es-CO" dirty="0"/>
        </a:p>
      </dgm:t>
    </dgm:pt>
    <dgm:pt modelId="{5AFB6806-247A-4EF2-9D64-8D491D4DE4FF}" type="parTrans" cxnId="{8CB2AB11-C8EF-46AD-986A-A179C9C4FD87}">
      <dgm:prSet/>
      <dgm:spPr/>
      <dgm:t>
        <a:bodyPr/>
        <a:lstStyle/>
        <a:p>
          <a:endParaRPr lang="es-CO"/>
        </a:p>
      </dgm:t>
    </dgm:pt>
    <dgm:pt modelId="{8EE6C5FB-758D-4BDA-840F-E7A0B0CD1279}" type="sibTrans" cxnId="{8CB2AB11-C8EF-46AD-986A-A179C9C4FD87}">
      <dgm:prSet/>
      <dgm:spPr/>
      <dgm:t>
        <a:bodyPr/>
        <a:lstStyle/>
        <a:p>
          <a:endParaRPr lang="es-CO"/>
        </a:p>
      </dgm:t>
    </dgm:pt>
    <dgm:pt modelId="{6629BA32-0A37-49EC-B787-2405DF200F56}" type="pres">
      <dgm:prSet presAssocID="{861C42FD-A93E-4AB0-B334-F02962791B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88817AD-CB47-49D7-B04A-3097F79471CC}" type="pres">
      <dgm:prSet presAssocID="{1D3F64AC-0C41-4682-9FF2-578A739861B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D9913B-EFFC-4B11-877E-149256297A46}" type="pres">
      <dgm:prSet presAssocID="{859FF11D-3B60-4DB8-929C-02E01FFBD771}" presName="sibTrans" presStyleLbl="sibTrans2D1" presStyleIdx="0" presStyleCnt="1"/>
      <dgm:spPr/>
      <dgm:t>
        <a:bodyPr/>
        <a:lstStyle/>
        <a:p>
          <a:endParaRPr lang="es-CO"/>
        </a:p>
      </dgm:t>
    </dgm:pt>
    <dgm:pt modelId="{0878E4CE-34F2-478B-95D8-7A97812E264D}" type="pres">
      <dgm:prSet presAssocID="{859FF11D-3B60-4DB8-929C-02E01FFBD771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894AF264-48BE-46AA-A335-7BFDAD2B0BC1}" type="pres">
      <dgm:prSet presAssocID="{3E508EDB-1DD2-4E81-8166-03F5A080BFB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CB2AB11-C8EF-46AD-986A-A179C9C4FD87}" srcId="{861C42FD-A93E-4AB0-B334-F02962791BBD}" destId="{3E508EDB-1DD2-4E81-8166-03F5A080BFB0}" srcOrd="1" destOrd="0" parTransId="{5AFB6806-247A-4EF2-9D64-8D491D4DE4FF}" sibTransId="{8EE6C5FB-758D-4BDA-840F-E7A0B0CD1279}"/>
    <dgm:cxn modelId="{8429A31F-86FC-4A6C-AA86-62D0297F68EC}" type="presOf" srcId="{3E508EDB-1DD2-4E81-8166-03F5A080BFB0}" destId="{894AF264-48BE-46AA-A335-7BFDAD2B0BC1}" srcOrd="0" destOrd="0" presId="urn:microsoft.com/office/officeart/2005/8/layout/process5"/>
    <dgm:cxn modelId="{68B85628-0FF5-43A3-9A5A-52D3488E5FE0}" type="presOf" srcId="{861C42FD-A93E-4AB0-B334-F02962791BBD}" destId="{6629BA32-0A37-49EC-B787-2405DF200F56}" srcOrd="0" destOrd="0" presId="urn:microsoft.com/office/officeart/2005/8/layout/process5"/>
    <dgm:cxn modelId="{5B29DBCF-696A-4B55-A997-1C041D86B35C}" type="presOf" srcId="{859FF11D-3B60-4DB8-929C-02E01FFBD771}" destId="{0878E4CE-34F2-478B-95D8-7A97812E264D}" srcOrd="1" destOrd="0" presId="urn:microsoft.com/office/officeart/2005/8/layout/process5"/>
    <dgm:cxn modelId="{7119AF26-52B9-4E98-ABB8-E1F88316A5BC}" type="presOf" srcId="{859FF11D-3B60-4DB8-929C-02E01FFBD771}" destId="{B6D9913B-EFFC-4B11-877E-149256297A46}" srcOrd="0" destOrd="0" presId="urn:microsoft.com/office/officeart/2005/8/layout/process5"/>
    <dgm:cxn modelId="{94215D9B-7AD0-40CB-A7FD-603C5C6A6EFD}" type="presOf" srcId="{1D3F64AC-0C41-4682-9FF2-578A739861BE}" destId="{088817AD-CB47-49D7-B04A-3097F79471CC}" srcOrd="0" destOrd="0" presId="urn:microsoft.com/office/officeart/2005/8/layout/process5"/>
    <dgm:cxn modelId="{2B75D049-A5E6-426D-8DE5-DBA734C8ACDA}" srcId="{861C42FD-A93E-4AB0-B334-F02962791BBD}" destId="{1D3F64AC-0C41-4682-9FF2-578A739861BE}" srcOrd="0" destOrd="0" parTransId="{2F4C6061-C444-4B68-BC1D-332327CDA628}" sibTransId="{859FF11D-3B60-4DB8-929C-02E01FFBD771}"/>
    <dgm:cxn modelId="{3691AF90-2B6B-4FA0-B6D4-33B7C77A45D7}" type="presParOf" srcId="{6629BA32-0A37-49EC-B787-2405DF200F56}" destId="{088817AD-CB47-49D7-B04A-3097F79471CC}" srcOrd="0" destOrd="0" presId="urn:microsoft.com/office/officeart/2005/8/layout/process5"/>
    <dgm:cxn modelId="{A03E3342-DC40-4F7A-BAC7-A87F615B4A8B}" type="presParOf" srcId="{6629BA32-0A37-49EC-B787-2405DF200F56}" destId="{B6D9913B-EFFC-4B11-877E-149256297A46}" srcOrd="1" destOrd="0" presId="urn:microsoft.com/office/officeart/2005/8/layout/process5"/>
    <dgm:cxn modelId="{94A25431-E1CD-41AD-8648-06845EF32D27}" type="presParOf" srcId="{B6D9913B-EFFC-4B11-877E-149256297A46}" destId="{0878E4CE-34F2-478B-95D8-7A97812E264D}" srcOrd="0" destOrd="0" presId="urn:microsoft.com/office/officeart/2005/8/layout/process5"/>
    <dgm:cxn modelId="{BE713A2C-E90C-46A8-90FD-20DAC3B0C7AC}" type="presParOf" srcId="{6629BA32-0A37-49EC-B787-2405DF200F56}" destId="{894AF264-48BE-46AA-A335-7BFDAD2B0BC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A5E79-5D66-4FEC-9146-1D72B18F158C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54B4032E-9ABA-4643-8132-296D36F4B9D3}">
      <dgm:prSet phldrT="[Texto]" custT="1"/>
      <dgm:spPr/>
      <dgm:t>
        <a:bodyPr/>
        <a:lstStyle/>
        <a:p>
          <a:r>
            <a:rPr lang="es-CO" sz="2400" dirty="0" smtClean="0">
              <a:solidFill>
                <a:schemeClr val="bg1"/>
              </a:solidFill>
            </a:rPr>
            <a:t>Ciudadanos mas exigentes.</a:t>
          </a:r>
          <a:endParaRPr lang="es-CO" sz="2400" dirty="0">
            <a:solidFill>
              <a:schemeClr val="bg1"/>
            </a:solidFill>
          </a:endParaRPr>
        </a:p>
      </dgm:t>
    </dgm:pt>
    <dgm:pt modelId="{893C0B19-DCAB-476B-BE5C-512601719DC8}" type="parTrans" cxnId="{5AF4AFD9-04F4-42F8-9A1C-F6623054096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C50F6AE-717D-468E-A320-E57DC928691F}" type="sibTrans" cxnId="{5AF4AFD9-04F4-42F8-9A1C-F6623054096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A2A5E67-9073-465F-9EC4-A505107C542B}">
      <dgm:prSet phldrT="[Texto]" custT="1"/>
      <dgm:spPr/>
      <dgm:t>
        <a:bodyPr/>
        <a:lstStyle/>
        <a:p>
          <a:r>
            <a:rPr lang="es-CO" sz="2400" dirty="0" smtClean="0">
              <a:solidFill>
                <a:schemeClr val="bg1"/>
              </a:solidFill>
            </a:rPr>
            <a:t>Explotación comercial de la información. </a:t>
          </a:r>
          <a:endParaRPr lang="es-CO" sz="2400" dirty="0">
            <a:solidFill>
              <a:schemeClr val="bg1"/>
            </a:solidFill>
          </a:endParaRPr>
        </a:p>
      </dgm:t>
    </dgm:pt>
    <dgm:pt modelId="{EB13180A-B552-433D-B622-EDE8E739EF9E}" type="parTrans" cxnId="{CDC5D5D1-967B-41EC-BC8F-C7025B923D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3089359-C536-426D-BE41-514257CC039A}" type="sibTrans" cxnId="{CDC5D5D1-967B-41EC-BC8F-C7025B923D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F8FEAFC-DDBD-44B3-938F-73AE8AF8C9DD}">
      <dgm:prSet phldrT="[Texto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Calibri"/>
            </a:rPr>
            <a:t>Ciudadano</a:t>
          </a:r>
          <a:r>
            <a:rPr lang="en-US" sz="2400" dirty="0" smtClean="0">
              <a:solidFill>
                <a:schemeClr val="bg1"/>
              </a:solidFill>
              <a:latin typeface="Calibri"/>
            </a:rPr>
            <a:t> con </a:t>
          </a:r>
          <a:r>
            <a:rPr lang="en-US" sz="2400" dirty="0" err="1" smtClean="0">
              <a:solidFill>
                <a:schemeClr val="bg1"/>
              </a:solidFill>
              <a:latin typeface="Calibri"/>
            </a:rPr>
            <a:t>competencias</a:t>
          </a:r>
          <a:r>
            <a:rPr lang="en-US" sz="2400" dirty="0" smtClean="0">
              <a:solidFill>
                <a:schemeClr val="bg1"/>
              </a:solidFill>
              <a:latin typeface="Calibri"/>
            </a:rPr>
            <a:t>/ </a:t>
          </a:r>
          <a:r>
            <a:rPr lang="en-US" sz="2400" dirty="0" err="1" smtClean="0">
              <a:solidFill>
                <a:schemeClr val="bg1"/>
              </a:solidFill>
              <a:latin typeface="Calibri"/>
            </a:rPr>
            <a:t>capacitación</a:t>
          </a:r>
          <a:endParaRPr lang="es-CO" sz="2400" dirty="0">
            <a:solidFill>
              <a:schemeClr val="bg1"/>
            </a:solidFill>
          </a:endParaRPr>
        </a:p>
      </dgm:t>
    </dgm:pt>
    <dgm:pt modelId="{97EA77CA-C50F-42DB-ABCF-94BDF1E40CA9}" type="parTrans" cxnId="{AE23712F-A109-40E2-B3B6-3AA555CA457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892E246-A672-4817-B9E5-2AD50B105826}" type="sibTrans" cxnId="{AE23712F-A109-40E2-B3B6-3AA555CA457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14B7255-D9EF-4F17-88FC-3A85F24C9663}">
      <dgm:prSet phldrT="[Texto]" custT="1"/>
      <dgm:spPr/>
      <dgm:t>
        <a:bodyPr/>
        <a:lstStyle/>
        <a:p>
          <a:r>
            <a:rPr lang="es-CO" sz="2400" dirty="0" smtClean="0">
              <a:solidFill>
                <a:schemeClr val="bg1"/>
              </a:solidFill>
            </a:rPr>
            <a:t>Hay que mirar a quien se dirige la información y no quien la produce.</a:t>
          </a:r>
          <a:endParaRPr lang="es-CO" sz="2400" dirty="0">
            <a:solidFill>
              <a:schemeClr val="bg1"/>
            </a:solidFill>
          </a:endParaRPr>
        </a:p>
      </dgm:t>
    </dgm:pt>
    <dgm:pt modelId="{43FA39F2-BEE3-4101-99D1-0CAE848B39F5}" type="parTrans" cxnId="{A8F039E2-4596-47A2-8361-603006918D9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F1412B7-243D-49D2-AA42-A2AB82C67631}" type="sibTrans" cxnId="{A8F039E2-4596-47A2-8361-603006918D9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4BFAF2F-0BC5-4ADB-AE29-57D72BDD34AD}" type="pres">
      <dgm:prSet presAssocID="{DB0A5E79-5D66-4FEC-9146-1D72B18F15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9BDD424D-4386-47F8-848E-5BEFA8191219}" type="pres">
      <dgm:prSet presAssocID="{DB0A5E79-5D66-4FEC-9146-1D72B18F158C}" presName="Name1" presStyleCnt="0"/>
      <dgm:spPr/>
      <dgm:t>
        <a:bodyPr/>
        <a:lstStyle/>
        <a:p>
          <a:endParaRPr lang="es-MX"/>
        </a:p>
      </dgm:t>
    </dgm:pt>
    <dgm:pt modelId="{6718D080-F2BC-4E24-9050-8ED20C16BE1D}" type="pres">
      <dgm:prSet presAssocID="{DB0A5E79-5D66-4FEC-9146-1D72B18F158C}" presName="cycle" presStyleCnt="0"/>
      <dgm:spPr/>
      <dgm:t>
        <a:bodyPr/>
        <a:lstStyle/>
        <a:p>
          <a:endParaRPr lang="es-MX"/>
        </a:p>
      </dgm:t>
    </dgm:pt>
    <dgm:pt modelId="{46993C14-0BF6-4125-BDB0-8057B92CAD0D}" type="pres">
      <dgm:prSet presAssocID="{DB0A5E79-5D66-4FEC-9146-1D72B18F158C}" presName="srcNode" presStyleLbl="node1" presStyleIdx="0" presStyleCnt="4"/>
      <dgm:spPr/>
      <dgm:t>
        <a:bodyPr/>
        <a:lstStyle/>
        <a:p>
          <a:endParaRPr lang="es-MX"/>
        </a:p>
      </dgm:t>
    </dgm:pt>
    <dgm:pt modelId="{4788EACB-7295-4AAB-B051-0E7C9CFEC8EE}" type="pres">
      <dgm:prSet presAssocID="{DB0A5E79-5D66-4FEC-9146-1D72B18F158C}" presName="conn" presStyleLbl="parChTrans1D2" presStyleIdx="0" presStyleCnt="1"/>
      <dgm:spPr/>
      <dgm:t>
        <a:bodyPr/>
        <a:lstStyle/>
        <a:p>
          <a:endParaRPr lang="es-MX"/>
        </a:p>
      </dgm:t>
    </dgm:pt>
    <dgm:pt modelId="{BD8883F6-DF0B-4B37-91C1-24360C541F17}" type="pres">
      <dgm:prSet presAssocID="{DB0A5E79-5D66-4FEC-9146-1D72B18F158C}" presName="extraNode" presStyleLbl="node1" presStyleIdx="0" presStyleCnt="4"/>
      <dgm:spPr/>
      <dgm:t>
        <a:bodyPr/>
        <a:lstStyle/>
        <a:p>
          <a:endParaRPr lang="es-MX"/>
        </a:p>
      </dgm:t>
    </dgm:pt>
    <dgm:pt modelId="{1E2482AD-82FB-49E1-81D5-45E977D5E4B7}" type="pres">
      <dgm:prSet presAssocID="{DB0A5E79-5D66-4FEC-9146-1D72B18F158C}" presName="dstNode" presStyleLbl="node1" presStyleIdx="0" presStyleCnt="4"/>
      <dgm:spPr/>
      <dgm:t>
        <a:bodyPr/>
        <a:lstStyle/>
        <a:p>
          <a:endParaRPr lang="es-MX"/>
        </a:p>
      </dgm:t>
    </dgm:pt>
    <dgm:pt modelId="{FD03C4F6-5EE0-4DEF-BC21-584BF08EB91B}" type="pres">
      <dgm:prSet presAssocID="{54B4032E-9ABA-4643-8132-296D36F4B9D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548417-442D-499B-8E33-6F89B6C5A2D3}" type="pres">
      <dgm:prSet presAssocID="{54B4032E-9ABA-4643-8132-296D36F4B9D3}" presName="accent_1" presStyleCnt="0"/>
      <dgm:spPr/>
      <dgm:t>
        <a:bodyPr/>
        <a:lstStyle/>
        <a:p>
          <a:endParaRPr lang="es-MX"/>
        </a:p>
      </dgm:t>
    </dgm:pt>
    <dgm:pt modelId="{9149E02B-8E19-4825-AF0B-2B09F4CB12CC}" type="pres">
      <dgm:prSet presAssocID="{54B4032E-9ABA-4643-8132-296D36F4B9D3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708F0CA3-5054-40FB-A731-1FF93A3E6CF2}" type="pres">
      <dgm:prSet presAssocID="{7F8FEAFC-DDBD-44B3-938F-73AE8AF8C9D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268322-4709-4127-BAE8-742E54CB1EEE}" type="pres">
      <dgm:prSet presAssocID="{7F8FEAFC-DDBD-44B3-938F-73AE8AF8C9DD}" presName="accent_2" presStyleCnt="0"/>
      <dgm:spPr/>
      <dgm:t>
        <a:bodyPr/>
        <a:lstStyle/>
        <a:p>
          <a:endParaRPr lang="es-MX"/>
        </a:p>
      </dgm:t>
    </dgm:pt>
    <dgm:pt modelId="{DC94EEF3-9C38-45F2-9B3F-7952CBAB0B3B}" type="pres">
      <dgm:prSet presAssocID="{7F8FEAFC-DDBD-44B3-938F-73AE8AF8C9DD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CEEB5352-262F-4249-8CE1-B5C6E6DBC2B7}" type="pres">
      <dgm:prSet presAssocID="{E14B7255-D9EF-4F17-88FC-3A85F24C9663}" presName="text_3" presStyleLbl="node1" presStyleIdx="2" presStyleCnt="4" custScaleY="1481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54F723-FAB2-4A99-9DFF-D2E3316B8CAE}" type="pres">
      <dgm:prSet presAssocID="{E14B7255-D9EF-4F17-88FC-3A85F24C9663}" presName="accent_3" presStyleCnt="0"/>
      <dgm:spPr/>
      <dgm:t>
        <a:bodyPr/>
        <a:lstStyle/>
        <a:p>
          <a:endParaRPr lang="es-MX"/>
        </a:p>
      </dgm:t>
    </dgm:pt>
    <dgm:pt modelId="{F28E8898-7196-49ED-8BFF-642CE266EB83}" type="pres">
      <dgm:prSet presAssocID="{E14B7255-D9EF-4F17-88FC-3A85F24C9663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1C7609FE-456E-435B-9B2D-1D5136907C49}" type="pres">
      <dgm:prSet presAssocID="{1A2A5E67-9073-465F-9EC4-A505107C542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92DFA1-D285-4AB4-89F6-5335E97FD9DC}" type="pres">
      <dgm:prSet presAssocID="{1A2A5E67-9073-465F-9EC4-A505107C542B}" presName="accent_4" presStyleCnt="0"/>
      <dgm:spPr/>
      <dgm:t>
        <a:bodyPr/>
        <a:lstStyle/>
        <a:p>
          <a:endParaRPr lang="es-MX"/>
        </a:p>
      </dgm:t>
    </dgm:pt>
    <dgm:pt modelId="{8498DAD1-658F-4E97-94F1-86762E6A1F81}" type="pres">
      <dgm:prSet presAssocID="{1A2A5E67-9073-465F-9EC4-A505107C542B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A27C630E-BEC3-4079-8124-155E213B6C85}" type="presOf" srcId="{DC50F6AE-717D-468E-A320-E57DC928691F}" destId="{4788EACB-7295-4AAB-B051-0E7C9CFEC8EE}" srcOrd="0" destOrd="0" presId="urn:microsoft.com/office/officeart/2008/layout/VerticalCurvedList"/>
    <dgm:cxn modelId="{CDC5D5D1-967B-41EC-BC8F-C7025B923D29}" srcId="{DB0A5E79-5D66-4FEC-9146-1D72B18F158C}" destId="{1A2A5E67-9073-465F-9EC4-A505107C542B}" srcOrd="3" destOrd="0" parTransId="{EB13180A-B552-433D-B622-EDE8E739EF9E}" sibTransId="{03089359-C536-426D-BE41-514257CC039A}"/>
    <dgm:cxn modelId="{65ACDC63-BA22-4B57-BB92-5964F52B1D0A}" type="presOf" srcId="{54B4032E-9ABA-4643-8132-296D36F4B9D3}" destId="{FD03C4F6-5EE0-4DEF-BC21-584BF08EB91B}" srcOrd="0" destOrd="0" presId="urn:microsoft.com/office/officeart/2008/layout/VerticalCurvedList"/>
    <dgm:cxn modelId="{AF0CF6B3-3B4D-48C6-B1C6-A5805AC491A5}" type="presOf" srcId="{1A2A5E67-9073-465F-9EC4-A505107C542B}" destId="{1C7609FE-456E-435B-9B2D-1D5136907C49}" srcOrd="0" destOrd="0" presId="urn:microsoft.com/office/officeart/2008/layout/VerticalCurvedList"/>
    <dgm:cxn modelId="{D7FAB920-0BCD-4A85-BCA0-7710EEF7B796}" type="presOf" srcId="{7F8FEAFC-DDBD-44B3-938F-73AE8AF8C9DD}" destId="{708F0CA3-5054-40FB-A731-1FF93A3E6CF2}" srcOrd="0" destOrd="0" presId="urn:microsoft.com/office/officeart/2008/layout/VerticalCurvedList"/>
    <dgm:cxn modelId="{A8F039E2-4596-47A2-8361-603006918D95}" srcId="{DB0A5E79-5D66-4FEC-9146-1D72B18F158C}" destId="{E14B7255-D9EF-4F17-88FC-3A85F24C9663}" srcOrd="2" destOrd="0" parTransId="{43FA39F2-BEE3-4101-99D1-0CAE848B39F5}" sibTransId="{BF1412B7-243D-49D2-AA42-A2AB82C67631}"/>
    <dgm:cxn modelId="{AE23712F-A109-40E2-B3B6-3AA555CA4579}" srcId="{DB0A5E79-5D66-4FEC-9146-1D72B18F158C}" destId="{7F8FEAFC-DDBD-44B3-938F-73AE8AF8C9DD}" srcOrd="1" destOrd="0" parTransId="{97EA77CA-C50F-42DB-ABCF-94BDF1E40CA9}" sibTransId="{2892E246-A672-4817-B9E5-2AD50B105826}"/>
    <dgm:cxn modelId="{86A3B7D9-1E3D-4F53-82F5-BA2E25C9A026}" type="presOf" srcId="{DB0A5E79-5D66-4FEC-9146-1D72B18F158C}" destId="{E4BFAF2F-0BC5-4ADB-AE29-57D72BDD34AD}" srcOrd="0" destOrd="0" presId="urn:microsoft.com/office/officeart/2008/layout/VerticalCurvedList"/>
    <dgm:cxn modelId="{5AF4AFD9-04F4-42F8-9A1C-F6623054096D}" srcId="{DB0A5E79-5D66-4FEC-9146-1D72B18F158C}" destId="{54B4032E-9ABA-4643-8132-296D36F4B9D3}" srcOrd="0" destOrd="0" parTransId="{893C0B19-DCAB-476B-BE5C-512601719DC8}" sibTransId="{DC50F6AE-717D-468E-A320-E57DC928691F}"/>
    <dgm:cxn modelId="{DA4C97EA-ECA0-448F-86B2-964C72D24775}" type="presOf" srcId="{E14B7255-D9EF-4F17-88FC-3A85F24C9663}" destId="{CEEB5352-262F-4249-8CE1-B5C6E6DBC2B7}" srcOrd="0" destOrd="0" presId="urn:microsoft.com/office/officeart/2008/layout/VerticalCurvedList"/>
    <dgm:cxn modelId="{2898558A-BA94-4BFB-8FB7-FA9F18A589C5}" type="presParOf" srcId="{E4BFAF2F-0BC5-4ADB-AE29-57D72BDD34AD}" destId="{9BDD424D-4386-47F8-848E-5BEFA8191219}" srcOrd="0" destOrd="0" presId="urn:microsoft.com/office/officeart/2008/layout/VerticalCurvedList"/>
    <dgm:cxn modelId="{216CC99D-FE85-4144-B481-6CE21D1A1410}" type="presParOf" srcId="{9BDD424D-4386-47F8-848E-5BEFA8191219}" destId="{6718D080-F2BC-4E24-9050-8ED20C16BE1D}" srcOrd="0" destOrd="0" presId="urn:microsoft.com/office/officeart/2008/layout/VerticalCurvedList"/>
    <dgm:cxn modelId="{66BB5D6C-4E76-4D14-9D34-1C903445086A}" type="presParOf" srcId="{6718D080-F2BC-4E24-9050-8ED20C16BE1D}" destId="{46993C14-0BF6-4125-BDB0-8057B92CAD0D}" srcOrd="0" destOrd="0" presId="urn:microsoft.com/office/officeart/2008/layout/VerticalCurvedList"/>
    <dgm:cxn modelId="{A1B3571C-9680-4404-AA90-939162B4F3A3}" type="presParOf" srcId="{6718D080-F2BC-4E24-9050-8ED20C16BE1D}" destId="{4788EACB-7295-4AAB-B051-0E7C9CFEC8EE}" srcOrd="1" destOrd="0" presId="urn:microsoft.com/office/officeart/2008/layout/VerticalCurvedList"/>
    <dgm:cxn modelId="{62B24E55-A05B-4B68-910E-5EEE70FD06E0}" type="presParOf" srcId="{6718D080-F2BC-4E24-9050-8ED20C16BE1D}" destId="{BD8883F6-DF0B-4B37-91C1-24360C541F17}" srcOrd="2" destOrd="0" presId="urn:microsoft.com/office/officeart/2008/layout/VerticalCurvedList"/>
    <dgm:cxn modelId="{DFD64E05-D292-486E-920D-9D8CDA4C8217}" type="presParOf" srcId="{6718D080-F2BC-4E24-9050-8ED20C16BE1D}" destId="{1E2482AD-82FB-49E1-81D5-45E977D5E4B7}" srcOrd="3" destOrd="0" presId="urn:microsoft.com/office/officeart/2008/layout/VerticalCurvedList"/>
    <dgm:cxn modelId="{D32051CB-5A9F-4F70-AC8E-8B73D3A8D692}" type="presParOf" srcId="{9BDD424D-4386-47F8-848E-5BEFA8191219}" destId="{FD03C4F6-5EE0-4DEF-BC21-584BF08EB91B}" srcOrd="1" destOrd="0" presId="urn:microsoft.com/office/officeart/2008/layout/VerticalCurvedList"/>
    <dgm:cxn modelId="{A8860622-F2BC-4C6B-9E63-B7F0B5A89D2D}" type="presParOf" srcId="{9BDD424D-4386-47F8-848E-5BEFA8191219}" destId="{0E548417-442D-499B-8E33-6F89B6C5A2D3}" srcOrd="2" destOrd="0" presId="urn:microsoft.com/office/officeart/2008/layout/VerticalCurvedList"/>
    <dgm:cxn modelId="{60A48E84-20E1-4916-B1BB-CE5AC8E4E31E}" type="presParOf" srcId="{0E548417-442D-499B-8E33-6F89B6C5A2D3}" destId="{9149E02B-8E19-4825-AF0B-2B09F4CB12CC}" srcOrd="0" destOrd="0" presId="urn:microsoft.com/office/officeart/2008/layout/VerticalCurvedList"/>
    <dgm:cxn modelId="{E69D64BB-353C-4D6D-B25D-361095D79D00}" type="presParOf" srcId="{9BDD424D-4386-47F8-848E-5BEFA8191219}" destId="{708F0CA3-5054-40FB-A731-1FF93A3E6CF2}" srcOrd="3" destOrd="0" presId="urn:microsoft.com/office/officeart/2008/layout/VerticalCurvedList"/>
    <dgm:cxn modelId="{8DD44004-EEBC-437C-B881-34FD2A79F397}" type="presParOf" srcId="{9BDD424D-4386-47F8-848E-5BEFA8191219}" destId="{0E268322-4709-4127-BAE8-742E54CB1EEE}" srcOrd="4" destOrd="0" presId="urn:microsoft.com/office/officeart/2008/layout/VerticalCurvedList"/>
    <dgm:cxn modelId="{EE99ED69-6C30-4AAF-A759-E4F960CC4A63}" type="presParOf" srcId="{0E268322-4709-4127-BAE8-742E54CB1EEE}" destId="{DC94EEF3-9C38-45F2-9B3F-7952CBAB0B3B}" srcOrd="0" destOrd="0" presId="urn:microsoft.com/office/officeart/2008/layout/VerticalCurvedList"/>
    <dgm:cxn modelId="{39E4F5E4-25CE-43A3-BAA2-9AACEFE9B1E1}" type="presParOf" srcId="{9BDD424D-4386-47F8-848E-5BEFA8191219}" destId="{CEEB5352-262F-4249-8CE1-B5C6E6DBC2B7}" srcOrd="5" destOrd="0" presId="urn:microsoft.com/office/officeart/2008/layout/VerticalCurvedList"/>
    <dgm:cxn modelId="{31928C45-A770-4F0D-A149-21873D9CF6C5}" type="presParOf" srcId="{9BDD424D-4386-47F8-848E-5BEFA8191219}" destId="{1854F723-FAB2-4A99-9DFF-D2E3316B8CAE}" srcOrd="6" destOrd="0" presId="urn:microsoft.com/office/officeart/2008/layout/VerticalCurvedList"/>
    <dgm:cxn modelId="{BA03BACA-DBB5-45CF-B8A9-8E46CB336051}" type="presParOf" srcId="{1854F723-FAB2-4A99-9DFF-D2E3316B8CAE}" destId="{F28E8898-7196-49ED-8BFF-642CE266EB83}" srcOrd="0" destOrd="0" presId="urn:microsoft.com/office/officeart/2008/layout/VerticalCurvedList"/>
    <dgm:cxn modelId="{15607EAB-0A38-4581-A6BF-A560547F0220}" type="presParOf" srcId="{9BDD424D-4386-47F8-848E-5BEFA8191219}" destId="{1C7609FE-456E-435B-9B2D-1D5136907C49}" srcOrd="7" destOrd="0" presId="urn:microsoft.com/office/officeart/2008/layout/VerticalCurvedList"/>
    <dgm:cxn modelId="{7E891733-157A-4FC4-A7F1-D185D3686EAA}" type="presParOf" srcId="{9BDD424D-4386-47F8-848E-5BEFA8191219}" destId="{7A92DFA1-D285-4AB4-89F6-5335E97FD9DC}" srcOrd="8" destOrd="0" presId="urn:microsoft.com/office/officeart/2008/layout/VerticalCurvedList"/>
    <dgm:cxn modelId="{17BAA07E-180A-4832-9999-D6314C017CE2}" type="presParOf" srcId="{7A92DFA1-D285-4AB4-89F6-5335E97FD9DC}" destId="{8498DAD1-658F-4E97-94F1-86762E6A1F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355F14-71E8-4CAA-91F3-BE0CCB8CFAC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AB265B-E987-40DB-8F1F-9721DB5A6828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Sanciones</a:t>
          </a:r>
          <a:endParaRPr lang="es-CO" dirty="0">
            <a:solidFill>
              <a:schemeClr val="bg1"/>
            </a:solidFill>
          </a:endParaRPr>
        </a:p>
      </dgm:t>
    </dgm:pt>
    <dgm:pt modelId="{76D791BF-11B2-400C-A64C-7F97F662C0FB}" type="parTrans" cxnId="{026C20AB-FC47-4D63-88C8-31A25887391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2FEF78F-8BA2-4780-ADCB-7EDF6F5F1CFF}" type="sibTrans" cxnId="{026C20AB-FC47-4D63-88C8-31A25887391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E1206E5-0100-4571-8A44-5F178703CCE9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Funcionarios</a:t>
          </a:r>
          <a:endParaRPr lang="es-CO" dirty="0">
            <a:solidFill>
              <a:schemeClr val="bg1"/>
            </a:solidFill>
          </a:endParaRPr>
        </a:p>
      </dgm:t>
    </dgm:pt>
    <dgm:pt modelId="{0602E0B2-2E3A-49D7-BF33-D351D7B1837D}" type="parTrans" cxnId="{A276392D-1A5F-4469-8393-FC148160DA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55747B6-7BA1-49CA-A762-D5111DDDB8B0}" type="sibTrans" cxnId="{A276392D-1A5F-4469-8393-FC148160DA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08A9ECC-48DF-4A73-A16F-FA64262F9EA0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Entidad Estatal</a:t>
          </a:r>
          <a:endParaRPr lang="es-CO" dirty="0">
            <a:solidFill>
              <a:schemeClr val="bg1"/>
            </a:solidFill>
          </a:endParaRPr>
        </a:p>
      </dgm:t>
    </dgm:pt>
    <dgm:pt modelId="{0C9BE2EB-92C2-4E62-BD16-04149827FF5D}" type="parTrans" cxnId="{16B11834-8544-418B-AC38-E7748490A19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D474B49-545E-43C0-81B2-1C921E02BAB8}" type="sibTrans" cxnId="{16B11834-8544-418B-AC38-E7748490A19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F1F5395-30F2-4F53-97E2-EE70C922399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Incentivos</a:t>
          </a:r>
          <a:endParaRPr lang="es-CO" dirty="0">
            <a:solidFill>
              <a:schemeClr val="bg1"/>
            </a:solidFill>
          </a:endParaRPr>
        </a:p>
      </dgm:t>
    </dgm:pt>
    <dgm:pt modelId="{899BEA4B-952D-4B16-95D7-95B2F08E0017}" type="parTrans" cxnId="{B61236DA-18A0-4498-B9B0-7E89870EC5E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2D2DC74-29D3-44CC-8FCD-A1740E2EC620}" type="sibTrans" cxnId="{B61236DA-18A0-4498-B9B0-7E89870EC5E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05DED06-8396-4017-8FEB-C42EFEEE6DD2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Comunidades con intereses</a:t>
          </a:r>
          <a:endParaRPr lang="es-CO" dirty="0">
            <a:solidFill>
              <a:schemeClr val="bg1"/>
            </a:solidFill>
          </a:endParaRPr>
        </a:p>
      </dgm:t>
    </dgm:pt>
    <dgm:pt modelId="{6C438BE8-547D-452A-9504-5090271B2826}" type="parTrans" cxnId="{3AD31A83-9C05-4FE6-AB7C-0F1050D476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9FF7A6E-CDD7-4CAF-A1EF-C36D33E9D8F6}" type="sibTrans" cxnId="{3AD31A83-9C05-4FE6-AB7C-0F1050D476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BE996C8-2046-4573-9286-A689932FDFEC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Ciudadanía</a:t>
          </a:r>
          <a:endParaRPr lang="es-CO" dirty="0">
            <a:solidFill>
              <a:schemeClr val="bg1"/>
            </a:solidFill>
          </a:endParaRPr>
        </a:p>
      </dgm:t>
    </dgm:pt>
    <dgm:pt modelId="{1038C2D2-E583-489D-8542-7B9C9515FC39}" type="parTrans" cxnId="{DEADC6D2-F694-438A-B5C6-BAECECD4414B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E836220-921F-432B-B7C1-8E1142CEB3E7}" type="sibTrans" cxnId="{DEADC6D2-F694-438A-B5C6-BAECECD4414B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283A8E8-0921-40C2-85CE-8640D75852D6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Entidades públicas y privadas</a:t>
          </a:r>
          <a:endParaRPr lang="es-CO" dirty="0">
            <a:solidFill>
              <a:schemeClr val="bg1"/>
            </a:solidFill>
          </a:endParaRPr>
        </a:p>
      </dgm:t>
    </dgm:pt>
    <dgm:pt modelId="{A024C538-027A-4F19-BE36-3BA2FD4DFD98}" type="parTrans" cxnId="{5C55578A-2A4C-420B-939F-B1305FC8ED7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AEA7392-0725-4C8D-AE5E-92CBD033A32F}" type="sibTrans" cxnId="{5C55578A-2A4C-420B-939F-B1305FC8ED7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0D37167-664F-4B64-805D-45343A1DE24C}" type="pres">
      <dgm:prSet presAssocID="{1F355F14-71E8-4CAA-91F3-BE0CCB8CFAC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E34E9E-9FE3-4364-85C9-0E1EFF160579}" type="pres">
      <dgm:prSet presAssocID="{1F355F14-71E8-4CAA-91F3-BE0CCB8CFACA}" presName="dummyMaxCanvas" presStyleCnt="0"/>
      <dgm:spPr/>
    </dgm:pt>
    <dgm:pt modelId="{30AA7388-7FEF-443B-BFEA-2BFA8149603B}" type="pres">
      <dgm:prSet presAssocID="{1F355F14-71E8-4CAA-91F3-BE0CCB8CFACA}" presName="parentComposite" presStyleCnt="0"/>
      <dgm:spPr/>
    </dgm:pt>
    <dgm:pt modelId="{D63D9F26-C3B8-4A6A-8974-70B351BD601D}" type="pres">
      <dgm:prSet presAssocID="{1F355F14-71E8-4CAA-91F3-BE0CCB8CFACA}" presName="parent1" presStyleLbl="alignAccFollowNode1" presStyleIdx="0" presStyleCnt="4" custScaleX="162391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688BD451-68AC-4F25-BEDD-ECA1C07E050B}" type="pres">
      <dgm:prSet presAssocID="{1F355F14-71E8-4CAA-91F3-BE0CCB8CFACA}" presName="parent2" presStyleLbl="alignAccFollowNode1" presStyleIdx="1" presStyleCnt="4" custScaleX="180103" custLinFactNeighborX="38349" custLinFactNeighborY="-2906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B0B89172-67C3-4FEF-96DD-3D62D55BAD2C}" type="pres">
      <dgm:prSet presAssocID="{1F355F14-71E8-4CAA-91F3-BE0CCB8CFACA}" presName="childrenComposite" presStyleCnt="0"/>
      <dgm:spPr/>
    </dgm:pt>
    <dgm:pt modelId="{18491B78-84A4-4CB5-95DF-731C7BE80FF4}" type="pres">
      <dgm:prSet presAssocID="{1F355F14-71E8-4CAA-91F3-BE0CCB8CFACA}" presName="dummyMaxCanvas_ChildArea" presStyleCnt="0"/>
      <dgm:spPr/>
    </dgm:pt>
    <dgm:pt modelId="{CFDB04EB-5EBC-48D4-9E65-F0D9AD11E47B}" type="pres">
      <dgm:prSet presAssocID="{1F355F14-71E8-4CAA-91F3-BE0CCB8CFACA}" presName="fulcrum" presStyleLbl="alignAccFollowNode1" presStyleIdx="2" presStyleCnt="4" custLinFactNeighborX="-2747" custLinFactNeighborY="-645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41346697-55C1-4607-BA95-F7638EEA50CE}" type="pres">
      <dgm:prSet presAssocID="{1F355F14-71E8-4CAA-91F3-BE0CCB8CFACA}" presName="balance_23" presStyleLbl="alignAccFollowNode1" presStyleIdx="3" presStyleCnt="4" custLinFactNeighborX="1326" custLinFactNeighborY="-7390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A1085D7-CBBE-44EE-8A4F-01BFB383CDA8}" type="pres">
      <dgm:prSet presAssocID="{1F355F14-71E8-4CAA-91F3-BE0CCB8CFACA}" presName="right_23_1" presStyleLbl="node1" presStyleIdx="0" presStyleCnt="5" custScaleX="181176" custLinFactNeighborX="39533" custLinFactNeighborY="66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FAE4D0-2BBC-44BA-B4B4-935B344E15F4}" type="pres">
      <dgm:prSet presAssocID="{1F355F14-71E8-4CAA-91F3-BE0CCB8CFACA}" presName="right_23_2" presStyleLbl="node1" presStyleIdx="1" presStyleCnt="5" custScaleX="176641" custLinFactNeighborX="45672" custLinFactNeighborY="103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4F8CA9-0AA0-4885-9E89-9012E07C6D7F}" type="pres">
      <dgm:prSet presAssocID="{1F355F14-71E8-4CAA-91F3-BE0CCB8CFACA}" presName="right_23_3" presStyleLbl="node1" presStyleIdx="2" presStyleCnt="5" custScaleX="180819" custLinFactNeighborX="40000" custLinFactNeighborY="119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5DBA3B-2777-4F07-B1B5-310AFD93D4A5}" type="pres">
      <dgm:prSet presAssocID="{1F355F14-71E8-4CAA-91F3-BE0CCB8CFACA}" presName="left_23_1" presStyleLbl="node1" presStyleIdx="3" presStyleCnt="5" custScaleX="162765" custLinFactNeighborX="-2251" custLinFactNeighborY="-57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0B08B8-541E-4533-AD6F-910AC4916E65}" type="pres">
      <dgm:prSet presAssocID="{1F355F14-71E8-4CAA-91F3-BE0CCB8CFACA}" presName="left_23_2" presStyleLbl="node1" presStyleIdx="4" presStyleCnt="5" custScaleX="164983" custLinFactNeighborX="-3625" custLinFactNeighborY="-21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37B1BB-F4C0-4B15-9920-2C2B1D4568C7}" type="presOf" srcId="{F05DED06-8396-4017-8FEB-C42EFEEE6DD2}" destId="{AA1085D7-CBBE-44EE-8A4F-01BFB383CDA8}" srcOrd="0" destOrd="0" presId="urn:microsoft.com/office/officeart/2005/8/layout/balance1"/>
    <dgm:cxn modelId="{620B6077-A38E-4A5A-9EEA-67E6107B191F}" type="presOf" srcId="{1F355F14-71E8-4CAA-91F3-BE0CCB8CFACA}" destId="{F0D37167-664F-4B64-805D-45343A1DE24C}" srcOrd="0" destOrd="0" presId="urn:microsoft.com/office/officeart/2005/8/layout/balance1"/>
    <dgm:cxn modelId="{026C20AB-FC47-4D63-88C8-31A258873918}" srcId="{1F355F14-71E8-4CAA-91F3-BE0CCB8CFACA}" destId="{1BAB265B-E987-40DB-8F1F-9721DB5A6828}" srcOrd="0" destOrd="0" parTransId="{76D791BF-11B2-400C-A64C-7F97F662C0FB}" sibTransId="{C2FEF78F-8BA2-4780-ADCB-7EDF6F5F1CFF}"/>
    <dgm:cxn modelId="{A276392D-1A5F-4469-8393-FC148160DA2D}" srcId="{1BAB265B-E987-40DB-8F1F-9721DB5A6828}" destId="{2E1206E5-0100-4571-8A44-5F178703CCE9}" srcOrd="0" destOrd="0" parTransId="{0602E0B2-2E3A-49D7-BF33-D351D7B1837D}" sibTransId="{455747B6-7BA1-49CA-A762-D5111DDDB8B0}"/>
    <dgm:cxn modelId="{B61236DA-18A0-4498-B9B0-7E89870EC5E5}" srcId="{1F355F14-71E8-4CAA-91F3-BE0CCB8CFACA}" destId="{3F1F5395-30F2-4F53-97E2-EE70C9223995}" srcOrd="1" destOrd="0" parTransId="{899BEA4B-952D-4B16-95D7-95B2F08E0017}" sibTransId="{E2D2DC74-29D3-44CC-8FCD-A1740E2EC620}"/>
    <dgm:cxn modelId="{DEADC6D2-F694-438A-B5C6-BAECECD4414B}" srcId="{3F1F5395-30F2-4F53-97E2-EE70C9223995}" destId="{7BE996C8-2046-4573-9286-A689932FDFEC}" srcOrd="1" destOrd="0" parTransId="{1038C2D2-E583-489D-8542-7B9C9515FC39}" sibTransId="{8E836220-921F-432B-B7C1-8E1142CEB3E7}"/>
    <dgm:cxn modelId="{16B11834-8544-418B-AC38-E7748490A19D}" srcId="{1BAB265B-E987-40DB-8F1F-9721DB5A6828}" destId="{208A9ECC-48DF-4A73-A16F-FA64262F9EA0}" srcOrd="1" destOrd="0" parTransId="{0C9BE2EB-92C2-4E62-BD16-04149827FF5D}" sibTransId="{5D474B49-545E-43C0-81B2-1C921E02BAB8}"/>
    <dgm:cxn modelId="{14B32106-8577-4DA5-99E9-36B88AFEA4F5}" type="presOf" srcId="{1283A8E8-0921-40C2-85CE-8640D75852D6}" destId="{714F8CA9-0AA0-4885-9E89-9012E07C6D7F}" srcOrd="0" destOrd="0" presId="urn:microsoft.com/office/officeart/2005/8/layout/balance1"/>
    <dgm:cxn modelId="{2EC18E4D-65DE-413C-B0C5-FB1DB5EE8DD1}" type="presOf" srcId="{7BE996C8-2046-4573-9286-A689932FDFEC}" destId="{99FAE4D0-2BBC-44BA-B4B4-935B344E15F4}" srcOrd="0" destOrd="0" presId="urn:microsoft.com/office/officeart/2005/8/layout/balance1"/>
    <dgm:cxn modelId="{B5A02AE7-B640-4DAD-9803-565CBABE2C27}" type="presOf" srcId="{2E1206E5-0100-4571-8A44-5F178703CCE9}" destId="{B05DBA3B-2777-4F07-B1B5-310AFD93D4A5}" srcOrd="0" destOrd="0" presId="urn:microsoft.com/office/officeart/2005/8/layout/balance1"/>
    <dgm:cxn modelId="{3AD31A83-9C05-4FE6-AB7C-0F1050D4760F}" srcId="{3F1F5395-30F2-4F53-97E2-EE70C9223995}" destId="{F05DED06-8396-4017-8FEB-C42EFEEE6DD2}" srcOrd="0" destOrd="0" parTransId="{6C438BE8-547D-452A-9504-5090271B2826}" sibTransId="{B9FF7A6E-CDD7-4CAF-A1EF-C36D33E9D8F6}"/>
    <dgm:cxn modelId="{DF0A2E1C-A82C-429E-B86C-CBC4CFD9DAA4}" type="presOf" srcId="{3F1F5395-30F2-4F53-97E2-EE70C9223995}" destId="{688BD451-68AC-4F25-BEDD-ECA1C07E050B}" srcOrd="0" destOrd="0" presId="urn:microsoft.com/office/officeart/2005/8/layout/balance1"/>
    <dgm:cxn modelId="{5C55578A-2A4C-420B-939F-B1305FC8ED7E}" srcId="{3F1F5395-30F2-4F53-97E2-EE70C9223995}" destId="{1283A8E8-0921-40C2-85CE-8640D75852D6}" srcOrd="2" destOrd="0" parTransId="{A024C538-027A-4F19-BE36-3BA2FD4DFD98}" sibTransId="{4AEA7392-0725-4C8D-AE5E-92CBD033A32F}"/>
    <dgm:cxn modelId="{3531CED1-202F-458F-9698-DECF6E1FB982}" type="presOf" srcId="{208A9ECC-48DF-4A73-A16F-FA64262F9EA0}" destId="{7F0B08B8-541E-4533-AD6F-910AC4916E65}" srcOrd="0" destOrd="0" presId="urn:microsoft.com/office/officeart/2005/8/layout/balance1"/>
    <dgm:cxn modelId="{995CD39F-006C-4C44-866A-7358B14ACE6C}" type="presOf" srcId="{1BAB265B-E987-40DB-8F1F-9721DB5A6828}" destId="{D63D9F26-C3B8-4A6A-8974-70B351BD601D}" srcOrd="0" destOrd="0" presId="urn:microsoft.com/office/officeart/2005/8/layout/balance1"/>
    <dgm:cxn modelId="{1A8A6573-4597-41B0-A161-75DE4738EB75}" type="presParOf" srcId="{F0D37167-664F-4B64-805D-45343A1DE24C}" destId="{87E34E9E-9FE3-4364-85C9-0E1EFF160579}" srcOrd="0" destOrd="0" presId="urn:microsoft.com/office/officeart/2005/8/layout/balance1"/>
    <dgm:cxn modelId="{6D540C78-AE86-4CA8-955C-ED5AD3ED5403}" type="presParOf" srcId="{F0D37167-664F-4B64-805D-45343A1DE24C}" destId="{30AA7388-7FEF-443B-BFEA-2BFA8149603B}" srcOrd="1" destOrd="0" presId="urn:microsoft.com/office/officeart/2005/8/layout/balance1"/>
    <dgm:cxn modelId="{55529DC3-D22A-4A55-A61E-A2FD8E048CEA}" type="presParOf" srcId="{30AA7388-7FEF-443B-BFEA-2BFA8149603B}" destId="{D63D9F26-C3B8-4A6A-8974-70B351BD601D}" srcOrd="0" destOrd="0" presId="urn:microsoft.com/office/officeart/2005/8/layout/balance1"/>
    <dgm:cxn modelId="{5E2CFA4B-FB58-4AC3-B701-60F01F44C085}" type="presParOf" srcId="{30AA7388-7FEF-443B-BFEA-2BFA8149603B}" destId="{688BD451-68AC-4F25-BEDD-ECA1C07E050B}" srcOrd="1" destOrd="0" presId="urn:microsoft.com/office/officeart/2005/8/layout/balance1"/>
    <dgm:cxn modelId="{B8F56BCC-0E70-4C31-8E82-396AE7E1A377}" type="presParOf" srcId="{F0D37167-664F-4B64-805D-45343A1DE24C}" destId="{B0B89172-67C3-4FEF-96DD-3D62D55BAD2C}" srcOrd="2" destOrd="0" presId="urn:microsoft.com/office/officeart/2005/8/layout/balance1"/>
    <dgm:cxn modelId="{4E39A1BD-DBE0-4E5C-97F0-C8D1862322F0}" type="presParOf" srcId="{B0B89172-67C3-4FEF-96DD-3D62D55BAD2C}" destId="{18491B78-84A4-4CB5-95DF-731C7BE80FF4}" srcOrd="0" destOrd="0" presId="urn:microsoft.com/office/officeart/2005/8/layout/balance1"/>
    <dgm:cxn modelId="{E12296F2-5651-4609-9B64-CC647423A815}" type="presParOf" srcId="{B0B89172-67C3-4FEF-96DD-3D62D55BAD2C}" destId="{CFDB04EB-5EBC-48D4-9E65-F0D9AD11E47B}" srcOrd="1" destOrd="0" presId="urn:microsoft.com/office/officeart/2005/8/layout/balance1"/>
    <dgm:cxn modelId="{EFC2E7F9-AAED-4617-8F86-A0C81B2E2BF3}" type="presParOf" srcId="{B0B89172-67C3-4FEF-96DD-3D62D55BAD2C}" destId="{41346697-55C1-4607-BA95-F7638EEA50CE}" srcOrd="2" destOrd="0" presId="urn:microsoft.com/office/officeart/2005/8/layout/balance1"/>
    <dgm:cxn modelId="{83392ED1-DAA6-412C-A0C2-F244A3587042}" type="presParOf" srcId="{B0B89172-67C3-4FEF-96DD-3D62D55BAD2C}" destId="{AA1085D7-CBBE-44EE-8A4F-01BFB383CDA8}" srcOrd="3" destOrd="0" presId="urn:microsoft.com/office/officeart/2005/8/layout/balance1"/>
    <dgm:cxn modelId="{1F110F32-077C-4A04-8030-13A3016EB798}" type="presParOf" srcId="{B0B89172-67C3-4FEF-96DD-3D62D55BAD2C}" destId="{99FAE4D0-2BBC-44BA-B4B4-935B344E15F4}" srcOrd="4" destOrd="0" presId="urn:microsoft.com/office/officeart/2005/8/layout/balance1"/>
    <dgm:cxn modelId="{0EA2D569-3F2E-4F63-88FD-2659BF902C3C}" type="presParOf" srcId="{B0B89172-67C3-4FEF-96DD-3D62D55BAD2C}" destId="{714F8CA9-0AA0-4885-9E89-9012E07C6D7F}" srcOrd="5" destOrd="0" presId="urn:microsoft.com/office/officeart/2005/8/layout/balance1"/>
    <dgm:cxn modelId="{B0D726DF-013A-4CC2-963C-379A0DADDD92}" type="presParOf" srcId="{B0B89172-67C3-4FEF-96DD-3D62D55BAD2C}" destId="{B05DBA3B-2777-4F07-B1B5-310AFD93D4A5}" srcOrd="6" destOrd="0" presId="urn:microsoft.com/office/officeart/2005/8/layout/balance1"/>
    <dgm:cxn modelId="{4D5F7CBF-243C-482F-A4C2-BA62E976B904}" type="presParOf" srcId="{B0B89172-67C3-4FEF-96DD-3D62D55BAD2C}" destId="{7F0B08B8-541E-4533-AD6F-910AC4916E6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ED8CC-DD2B-4CAE-BF40-D93A339CAA2F}">
      <dsp:nvSpPr>
        <dsp:cNvPr id="0" name=""/>
        <dsp:cNvSpPr/>
      </dsp:nvSpPr>
      <dsp:spPr>
        <a:xfrm rot="10800000">
          <a:off x="930118" y="13"/>
          <a:ext cx="2537922" cy="1211081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053" tIns="60960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1"/>
              </a:solidFill>
            </a:rPr>
            <a:t>Reserva Legal</a:t>
          </a:r>
          <a:endParaRPr lang="es-MX" sz="160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dirty="0" err="1" smtClean="0">
              <a:solidFill>
                <a:schemeClr val="bg1"/>
              </a:solidFill>
            </a:rPr>
            <a:t>CopyRight</a:t>
          </a:r>
          <a:endParaRPr lang="es-MX" sz="105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dirty="0" smtClean="0">
              <a:solidFill>
                <a:schemeClr val="bg1"/>
              </a:solidFill>
            </a:rPr>
            <a:t>Habeas data</a:t>
          </a:r>
          <a:endParaRPr lang="es-MX" sz="105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dirty="0" smtClean="0">
              <a:solidFill>
                <a:schemeClr val="bg1"/>
              </a:solidFill>
            </a:rPr>
            <a:t>Seguridad y defensa nacional</a:t>
          </a:r>
          <a:endParaRPr lang="es-MX" sz="105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dirty="0" smtClean="0">
              <a:solidFill>
                <a:schemeClr val="bg1"/>
              </a:solidFill>
            </a:rPr>
            <a:t>Secreto Profesional</a:t>
          </a:r>
          <a:endParaRPr lang="es-MX" sz="1050" kern="1200" dirty="0">
            <a:solidFill>
              <a:schemeClr val="bg1"/>
            </a:solidFill>
          </a:endParaRPr>
        </a:p>
      </dsp:txBody>
      <dsp:txXfrm rot="10800000">
        <a:off x="1232888" y="13"/>
        <a:ext cx="2235152" cy="1211081"/>
      </dsp:txXfrm>
    </dsp:sp>
    <dsp:sp modelId="{EBB8200B-0167-4187-9776-74EED0F1AA33}">
      <dsp:nvSpPr>
        <dsp:cNvPr id="0" name=""/>
        <dsp:cNvSpPr/>
      </dsp:nvSpPr>
      <dsp:spPr>
        <a:xfrm>
          <a:off x="336480" y="146"/>
          <a:ext cx="1211081" cy="121108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DB368-0622-4DAE-ABA7-7A5F3101B294}">
      <dsp:nvSpPr>
        <dsp:cNvPr id="0" name=""/>
        <dsp:cNvSpPr/>
      </dsp:nvSpPr>
      <dsp:spPr>
        <a:xfrm rot="10800000">
          <a:off x="942021" y="1572744"/>
          <a:ext cx="2537922" cy="1211081"/>
        </a:xfrm>
        <a:prstGeom prst="homePlat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05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bg1"/>
              </a:solidFill>
            </a:rPr>
            <a:t>Confidencialidad</a:t>
          </a:r>
          <a:endParaRPr lang="es-MX" sz="1600" kern="1200" dirty="0">
            <a:solidFill>
              <a:schemeClr val="bg1"/>
            </a:solidFill>
          </a:endParaRPr>
        </a:p>
      </dsp:txBody>
      <dsp:txXfrm rot="10800000">
        <a:off x="1244791" y="1572744"/>
        <a:ext cx="2235152" cy="1211081"/>
      </dsp:txXfrm>
    </dsp:sp>
    <dsp:sp modelId="{2E58C5D1-2F2C-408C-8A88-5AD42394DBD1}">
      <dsp:nvSpPr>
        <dsp:cNvPr id="0" name=""/>
        <dsp:cNvSpPr/>
      </dsp:nvSpPr>
      <dsp:spPr>
        <a:xfrm>
          <a:off x="336480" y="1572744"/>
          <a:ext cx="1211081" cy="1211081"/>
        </a:xfrm>
        <a:prstGeom prst="ellipse">
          <a:avLst/>
        </a:prstGeom>
        <a:solidFill>
          <a:schemeClr val="accent6">
            <a:tint val="50000"/>
            <a:hueOff val="-92480"/>
            <a:satOff val="-1242"/>
            <a:lumOff val="8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6114-6F70-4D17-B4E8-7DCB25D0E024}">
      <dsp:nvSpPr>
        <dsp:cNvPr id="0" name=""/>
        <dsp:cNvSpPr/>
      </dsp:nvSpPr>
      <dsp:spPr>
        <a:xfrm>
          <a:off x="0" y="0"/>
          <a:ext cx="5355997" cy="3347498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FC0CCA-D0A3-4716-98FA-8EA2ABD572A6}">
      <dsp:nvSpPr>
        <dsp:cNvPr id="0" name=""/>
        <dsp:cNvSpPr/>
      </dsp:nvSpPr>
      <dsp:spPr>
        <a:xfrm>
          <a:off x="450624" y="2640913"/>
          <a:ext cx="187459" cy="18745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5804F-25DD-4710-96EE-6FD046CDCF48}">
      <dsp:nvSpPr>
        <dsp:cNvPr id="0" name=""/>
        <dsp:cNvSpPr/>
      </dsp:nvSpPr>
      <dsp:spPr>
        <a:xfrm>
          <a:off x="234598" y="2909505"/>
          <a:ext cx="4035671" cy="57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31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Necesidad de un Gobierno con liderazgo  en datos abiertos</a:t>
          </a:r>
          <a:endParaRPr lang="es-CO" sz="2000" kern="1200" dirty="0"/>
        </a:p>
      </dsp:txBody>
      <dsp:txXfrm>
        <a:off x="234598" y="2909505"/>
        <a:ext cx="4035671" cy="575926"/>
      </dsp:txXfrm>
    </dsp:sp>
    <dsp:sp modelId="{C9EBAC0C-03D2-4911-B0E9-D22E92408991}">
      <dsp:nvSpPr>
        <dsp:cNvPr id="0" name=""/>
        <dsp:cNvSpPr/>
      </dsp:nvSpPr>
      <dsp:spPr>
        <a:xfrm>
          <a:off x="1128804" y="1805987"/>
          <a:ext cx="321359" cy="32135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9016F-B566-404D-860D-636612D18C96}">
      <dsp:nvSpPr>
        <dsp:cNvPr id="0" name=""/>
        <dsp:cNvSpPr/>
      </dsp:nvSpPr>
      <dsp:spPr>
        <a:xfrm>
          <a:off x="1101273" y="2007077"/>
          <a:ext cx="4521918" cy="656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282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Que dentro de la agenda Política, los datos abiertos  sean una prioridad y sean implementadas por todas las entidades</a:t>
          </a:r>
          <a:endParaRPr lang="es-CO" sz="1800" kern="1200" dirty="0"/>
        </a:p>
      </dsp:txBody>
      <dsp:txXfrm>
        <a:off x="1101273" y="2007077"/>
        <a:ext cx="4521918" cy="656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E331-38DE-4A19-8A08-12A777315981}">
      <dsp:nvSpPr>
        <dsp:cNvPr id="0" name=""/>
        <dsp:cNvSpPr/>
      </dsp:nvSpPr>
      <dsp:spPr>
        <a:xfrm>
          <a:off x="0" y="309767"/>
          <a:ext cx="5836120" cy="6552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D6CB7-0889-490B-A3FD-3A2E9E0A50A7}">
      <dsp:nvSpPr>
        <dsp:cNvPr id="0" name=""/>
        <dsp:cNvSpPr/>
      </dsp:nvSpPr>
      <dsp:spPr>
        <a:xfrm>
          <a:off x="327636" y="43199"/>
          <a:ext cx="5453742" cy="65032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La normatividad existente no es suficiente para garantizar el acceso a la información reutilizable (datos abiertos).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359382" y="74945"/>
        <a:ext cx="5390250" cy="586835"/>
      </dsp:txXfrm>
    </dsp:sp>
    <dsp:sp modelId="{D6CBAB8F-D644-4211-810C-B8E792CD73DD}">
      <dsp:nvSpPr>
        <dsp:cNvPr id="0" name=""/>
        <dsp:cNvSpPr/>
      </dsp:nvSpPr>
      <dsp:spPr>
        <a:xfrm>
          <a:off x="0" y="1591721"/>
          <a:ext cx="5874912" cy="6552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E7D2-AB47-4D50-B03D-CCE66D74C222}">
      <dsp:nvSpPr>
        <dsp:cNvPr id="0" name=""/>
        <dsp:cNvSpPr/>
      </dsp:nvSpPr>
      <dsp:spPr>
        <a:xfrm>
          <a:off x="327636" y="1105367"/>
          <a:ext cx="5605982" cy="87011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Falta de apropiación de las normas por los ciudadanos y funcionarios.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Los funcionarios no conocen la norma y conociéndola no la aplican.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Sensibilización sobre la importancia. </a:t>
          </a:r>
        </a:p>
      </dsp:txBody>
      <dsp:txXfrm>
        <a:off x="370111" y="1147842"/>
        <a:ext cx="5521032" cy="785164"/>
      </dsp:txXfrm>
    </dsp:sp>
    <dsp:sp modelId="{9953893D-2F5B-46F9-A742-9394F10B1F39}">
      <dsp:nvSpPr>
        <dsp:cNvPr id="0" name=""/>
        <dsp:cNvSpPr/>
      </dsp:nvSpPr>
      <dsp:spPr>
        <a:xfrm>
          <a:off x="0" y="2825130"/>
          <a:ext cx="5836120" cy="6552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FA94F-EC39-4408-A0D6-FE7ADAB0A052}">
      <dsp:nvSpPr>
        <dsp:cNvPr id="0" name=""/>
        <dsp:cNvSpPr/>
      </dsp:nvSpPr>
      <dsp:spPr>
        <a:xfrm>
          <a:off x="327636" y="2387321"/>
          <a:ext cx="5436220" cy="82156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No hay mecanismos de autocontrol o auditorias internas con miras a la mejora. </a:t>
          </a:r>
        </a:p>
      </dsp:txBody>
      <dsp:txXfrm>
        <a:off x="367742" y="2427427"/>
        <a:ext cx="5356008" cy="741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980CD-B13B-419A-90E2-63E36059308A}">
      <dsp:nvSpPr>
        <dsp:cNvPr id="0" name=""/>
        <dsp:cNvSpPr/>
      </dsp:nvSpPr>
      <dsp:spPr>
        <a:xfrm>
          <a:off x="-3682922" y="-565849"/>
          <a:ext cx="4390123" cy="4390123"/>
        </a:xfrm>
        <a:prstGeom prst="blockArc">
          <a:avLst>
            <a:gd name="adj1" fmla="val 18900000"/>
            <a:gd name="adj2" fmla="val 2700000"/>
            <a:gd name="adj3" fmla="val 49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86E32-235E-4177-91E7-EBE1146DE625}">
      <dsp:nvSpPr>
        <dsp:cNvPr id="0" name=""/>
        <dsp:cNvSpPr/>
      </dsp:nvSpPr>
      <dsp:spPr>
        <a:xfrm>
          <a:off x="469817" y="326533"/>
          <a:ext cx="5082876" cy="65168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7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bg1"/>
              </a:solidFill>
            </a:rPr>
            <a:t>Acceso Universal (no tener que  acreditar interés Legítimo)</a:t>
          </a:r>
          <a:endParaRPr lang="es-MX" sz="1900" kern="1200" dirty="0">
            <a:solidFill>
              <a:schemeClr val="bg1"/>
            </a:solidFill>
          </a:endParaRPr>
        </a:p>
      </dsp:txBody>
      <dsp:txXfrm>
        <a:off x="469817" y="326533"/>
        <a:ext cx="5082876" cy="651685"/>
      </dsp:txXfrm>
    </dsp:sp>
    <dsp:sp modelId="{AA409DB2-F566-4F48-9BC4-9925A2495C58}">
      <dsp:nvSpPr>
        <dsp:cNvPr id="0" name=""/>
        <dsp:cNvSpPr/>
      </dsp:nvSpPr>
      <dsp:spPr>
        <a:xfrm>
          <a:off x="47469" y="244381"/>
          <a:ext cx="814606" cy="81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7A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879DC-E443-46AE-B4FD-387DCEF27B60}">
      <dsp:nvSpPr>
        <dsp:cNvPr id="0" name=""/>
        <dsp:cNvSpPr/>
      </dsp:nvSpPr>
      <dsp:spPr>
        <a:xfrm>
          <a:off x="691659" y="1303370"/>
          <a:ext cx="4845988" cy="651685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7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bg1"/>
              </a:solidFill>
            </a:rPr>
            <a:t>Evitar Formularios innecesarios</a:t>
          </a:r>
          <a:endParaRPr lang="es-MX" sz="1900" kern="1200" dirty="0">
            <a:solidFill>
              <a:schemeClr val="bg1"/>
            </a:solidFill>
          </a:endParaRPr>
        </a:p>
      </dsp:txBody>
      <dsp:txXfrm>
        <a:off x="691659" y="1303370"/>
        <a:ext cx="4845988" cy="651685"/>
      </dsp:txXfrm>
    </dsp:sp>
    <dsp:sp modelId="{D03A32D1-0EFB-437F-9C72-61DB3CD34FEF}">
      <dsp:nvSpPr>
        <dsp:cNvPr id="0" name=""/>
        <dsp:cNvSpPr/>
      </dsp:nvSpPr>
      <dsp:spPr>
        <a:xfrm>
          <a:off x="284356" y="1221909"/>
          <a:ext cx="814606" cy="81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7A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6656D-6E54-471D-8EF7-1D077EA7C5AC}">
      <dsp:nvSpPr>
        <dsp:cNvPr id="0" name=""/>
        <dsp:cNvSpPr/>
      </dsp:nvSpPr>
      <dsp:spPr>
        <a:xfrm>
          <a:off x="454772" y="2280897"/>
          <a:ext cx="5082876" cy="65168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7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bg1"/>
              </a:solidFill>
            </a:rPr>
            <a:t>Gratuidad</a:t>
          </a:r>
          <a:endParaRPr lang="es-MX" sz="1900" kern="1200" dirty="0">
            <a:solidFill>
              <a:schemeClr val="bg1"/>
            </a:solidFill>
          </a:endParaRPr>
        </a:p>
      </dsp:txBody>
      <dsp:txXfrm>
        <a:off x="454772" y="2280897"/>
        <a:ext cx="5082876" cy="651685"/>
      </dsp:txXfrm>
    </dsp:sp>
    <dsp:sp modelId="{91A93747-E352-40AF-8461-EACC98D1E51D}">
      <dsp:nvSpPr>
        <dsp:cNvPr id="0" name=""/>
        <dsp:cNvSpPr/>
      </dsp:nvSpPr>
      <dsp:spPr>
        <a:xfrm>
          <a:off x="47469" y="2199436"/>
          <a:ext cx="814606" cy="814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817AD-CB47-49D7-B04A-3097F79471CC}">
      <dsp:nvSpPr>
        <dsp:cNvPr id="0" name=""/>
        <dsp:cNvSpPr/>
      </dsp:nvSpPr>
      <dsp:spPr>
        <a:xfrm>
          <a:off x="947724" y="934"/>
          <a:ext cx="1488927" cy="893356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Propietarios</a:t>
          </a:r>
          <a:endParaRPr lang="es-CO" sz="2000" kern="1200" dirty="0"/>
        </a:p>
      </dsp:txBody>
      <dsp:txXfrm>
        <a:off x="973890" y="27100"/>
        <a:ext cx="1436595" cy="841024"/>
      </dsp:txXfrm>
    </dsp:sp>
    <dsp:sp modelId="{B6D9913B-EFFC-4B11-877E-149256297A46}">
      <dsp:nvSpPr>
        <dsp:cNvPr id="0" name=""/>
        <dsp:cNvSpPr/>
      </dsp:nvSpPr>
      <dsp:spPr>
        <a:xfrm rot="5400000">
          <a:off x="1534361" y="998515"/>
          <a:ext cx="315652" cy="369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-5400000">
        <a:off x="1581412" y="1025315"/>
        <a:ext cx="221551" cy="220956"/>
      </dsp:txXfrm>
    </dsp:sp>
    <dsp:sp modelId="{894AF264-48BE-46AA-A335-7BFDAD2B0BC1}">
      <dsp:nvSpPr>
        <dsp:cNvPr id="0" name=""/>
        <dsp:cNvSpPr/>
      </dsp:nvSpPr>
      <dsp:spPr>
        <a:xfrm>
          <a:off x="947724" y="1489861"/>
          <a:ext cx="1488927" cy="893356"/>
        </a:xfrm>
        <a:prstGeom prst="roundRect">
          <a:avLst>
            <a:gd name="adj" fmla="val 10000"/>
          </a:avLst>
        </a:prstGeom>
        <a:solidFill>
          <a:srgbClr val="FD99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Abiertos</a:t>
          </a:r>
          <a:endParaRPr lang="es-CO" sz="2000" kern="1200" dirty="0"/>
        </a:p>
      </dsp:txBody>
      <dsp:txXfrm>
        <a:off x="973890" y="1516027"/>
        <a:ext cx="1436595" cy="841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8EACB-7295-4AAB-B051-0E7C9CFEC8EE}">
      <dsp:nvSpPr>
        <dsp:cNvPr id="0" name=""/>
        <dsp:cNvSpPr/>
      </dsp:nvSpPr>
      <dsp:spPr>
        <a:xfrm>
          <a:off x="-3581015" y="-550356"/>
          <a:ext cx="4269065" cy="4269065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3C4F6-5EE0-4DEF-BC21-584BF08EB91B}">
      <dsp:nvSpPr>
        <dsp:cNvPr id="0" name=""/>
        <dsp:cNvSpPr/>
      </dsp:nvSpPr>
      <dsp:spPr>
        <a:xfrm>
          <a:off x="360706" y="243582"/>
          <a:ext cx="6714833" cy="48741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68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1"/>
              </a:solidFill>
            </a:rPr>
            <a:t>Ciudadanos mas exigentes.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360706" y="243582"/>
        <a:ext cx="6714833" cy="487419"/>
      </dsp:txXfrm>
    </dsp:sp>
    <dsp:sp modelId="{9149E02B-8E19-4825-AF0B-2B09F4CB12CC}">
      <dsp:nvSpPr>
        <dsp:cNvPr id="0" name=""/>
        <dsp:cNvSpPr/>
      </dsp:nvSpPr>
      <dsp:spPr>
        <a:xfrm>
          <a:off x="56069" y="182655"/>
          <a:ext cx="609274" cy="609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8F0CA3-5054-40FB-A731-1FF93A3E6CF2}">
      <dsp:nvSpPr>
        <dsp:cNvPr id="0" name=""/>
        <dsp:cNvSpPr/>
      </dsp:nvSpPr>
      <dsp:spPr>
        <a:xfrm>
          <a:off x="640154" y="974838"/>
          <a:ext cx="6435385" cy="48741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68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Calibri"/>
            </a:rPr>
            <a:t>Ciudadano</a:t>
          </a:r>
          <a:r>
            <a:rPr lang="en-US" sz="2400" kern="1200" dirty="0" smtClean="0">
              <a:solidFill>
                <a:schemeClr val="bg1"/>
              </a:solidFill>
              <a:latin typeface="Calibri"/>
            </a:rPr>
            <a:t> con </a:t>
          </a:r>
          <a:r>
            <a:rPr lang="en-US" sz="2400" kern="1200" dirty="0" err="1" smtClean="0">
              <a:solidFill>
                <a:schemeClr val="bg1"/>
              </a:solidFill>
              <a:latin typeface="Calibri"/>
            </a:rPr>
            <a:t>competencias</a:t>
          </a:r>
          <a:r>
            <a:rPr lang="en-US" sz="2400" kern="1200" dirty="0" smtClean="0">
              <a:solidFill>
                <a:schemeClr val="bg1"/>
              </a:solidFill>
              <a:latin typeface="Calibri"/>
            </a:rPr>
            <a:t>/ </a:t>
          </a:r>
          <a:r>
            <a:rPr lang="en-US" sz="2400" kern="1200" dirty="0" err="1" smtClean="0">
              <a:solidFill>
                <a:schemeClr val="bg1"/>
              </a:solidFill>
              <a:latin typeface="Calibri"/>
            </a:rPr>
            <a:t>capacitación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640154" y="974838"/>
        <a:ext cx="6435385" cy="487419"/>
      </dsp:txXfrm>
    </dsp:sp>
    <dsp:sp modelId="{DC94EEF3-9C38-45F2-9B3F-7952CBAB0B3B}">
      <dsp:nvSpPr>
        <dsp:cNvPr id="0" name=""/>
        <dsp:cNvSpPr/>
      </dsp:nvSpPr>
      <dsp:spPr>
        <a:xfrm>
          <a:off x="335517" y="913911"/>
          <a:ext cx="609274" cy="609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B5352-262F-4249-8CE1-B5C6E6DBC2B7}">
      <dsp:nvSpPr>
        <dsp:cNvPr id="0" name=""/>
        <dsp:cNvSpPr/>
      </dsp:nvSpPr>
      <dsp:spPr>
        <a:xfrm>
          <a:off x="640154" y="1588867"/>
          <a:ext cx="6435385" cy="721872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68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1"/>
              </a:solidFill>
            </a:rPr>
            <a:t>Hay que mirar a quien se dirige la información y no quien la produce.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640154" y="1588867"/>
        <a:ext cx="6435385" cy="721872"/>
      </dsp:txXfrm>
    </dsp:sp>
    <dsp:sp modelId="{F28E8898-7196-49ED-8BFF-642CE266EB83}">
      <dsp:nvSpPr>
        <dsp:cNvPr id="0" name=""/>
        <dsp:cNvSpPr/>
      </dsp:nvSpPr>
      <dsp:spPr>
        <a:xfrm>
          <a:off x="335517" y="1645166"/>
          <a:ext cx="609274" cy="609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7609FE-456E-435B-9B2D-1D5136907C49}">
      <dsp:nvSpPr>
        <dsp:cNvPr id="0" name=""/>
        <dsp:cNvSpPr/>
      </dsp:nvSpPr>
      <dsp:spPr>
        <a:xfrm>
          <a:off x="360706" y="2437349"/>
          <a:ext cx="6714833" cy="487419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68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1"/>
              </a:solidFill>
            </a:rPr>
            <a:t>Explotación comercial de la información. 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360706" y="2437349"/>
        <a:ext cx="6714833" cy="487419"/>
      </dsp:txXfrm>
    </dsp:sp>
    <dsp:sp modelId="{8498DAD1-658F-4E97-94F1-86762E6A1F81}">
      <dsp:nvSpPr>
        <dsp:cNvPr id="0" name=""/>
        <dsp:cNvSpPr/>
      </dsp:nvSpPr>
      <dsp:spPr>
        <a:xfrm>
          <a:off x="56069" y="2376422"/>
          <a:ext cx="609274" cy="609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9F26-C3B8-4A6A-8974-70B351BD601D}">
      <dsp:nvSpPr>
        <dsp:cNvPr id="0" name=""/>
        <dsp:cNvSpPr/>
      </dsp:nvSpPr>
      <dsp:spPr>
        <a:xfrm>
          <a:off x="2614534" y="0"/>
          <a:ext cx="2468365" cy="844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>
              <a:solidFill>
                <a:schemeClr val="bg1"/>
              </a:solidFill>
            </a:rPr>
            <a:t>Sanciones</a:t>
          </a:r>
          <a:endParaRPr lang="es-CO" sz="3400" kern="1200" dirty="0">
            <a:solidFill>
              <a:schemeClr val="bg1"/>
            </a:solidFill>
          </a:endParaRPr>
        </a:p>
      </dsp:txBody>
      <dsp:txXfrm>
        <a:off x="2639267" y="24733"/>
        <a:ext cx="2418899" cy="794986"/>
      </dsp:txXfrm>
    </dsp:sp>
    <dsp:sp modelId="{688BD451-68AC-4F25-BEDD-ECA1C07E050B}">
      <dsp:nvSpPr>
        <dsp:cNvPr id="0" name=""/>
        <dsp:cNvSpPr/>
      </dsp:nvSpPr>
      <dsp:spPr>
        <a:xfrm>
          <a:off x="5258408" y="0"/>
          <a:ext cx="2737590" cy="844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>
              <a:solidFill>
                <a:schemeClr val="bg1"/>
              </a:solidFill>
            </a:rPr>
            <a:t>Incentivos</a:t>
          </a:r>
          <a:endParaRPr lang="es-CO" sz="3300" kern="1200" dirty="0">
            <a:solidFill>
              <a:schemeClr val="bg1"/>
            </a:solidFill>
          </a:endParaRPr>
        </a:p>
      </dsp:txBody>
      <dsp:txXfrm>
        <a:off x="5283141" y="24733"/>
        <a:ext cx="2688124" cy="794986"/>
      </dsp:txXfrm>
    </dsp:sp>
    <dsp:sp modelId="{CFDB04EB-5EBC-48D4-9E65-F0D9AD11E47B}">
      <dsp:nvSpPr>
        <dsp:cNvPr id="0" name=""/>
        <dsp:cNvSpPr/>
      </dsp:nvSpPr>
      <dsp:spPr>
        <a:xfrm>
          <a:off x="4501565" y="3548039"/>
          <a:ext cx="633339" cy="633339"/>
        </a:xfrm>
        <a:prstGeom prst="triangl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1346697-55C1-4607-BA95-F7638EEA50CE}">
      <dsp:nvSpPr>
        <dsp:cNvPr id="0" name=""/>
        <dsp:cNvSpPr/>
      </dsp:nvSpPr>
      <dsp:spPr>
        <a:xfrm rot="240000">
          <a:off x="2991022" y="3278338"/>
          <a:ext cx="3801195" cy="26580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A1085D7-CBBE-44EE-8A4F-01BFB383CDA8}">
      <dsp:nvSpPr>
        <dsp:cNvPr id="0" name=""/>
        <dsp:cNvSpPr/>
      </dsp:nvSpPr>
      <dsp:spPr>
        <a:xfrm rot="240000">
          <a:off x="5196169" y="2751152"/>
          <a:ext cx="2794145" cy="617267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Comunidades con intereses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5226301" y="2781284"/>
        <a:ext cx="2733881" cy="557003"/>
      </dsp:txXfrm>
    </dsp:sp>
    <dsp:sp modelId="{99FAE4D0-2BBC-44BA-B4B4-935B344E15F4}">
      <dsp:nvSpPr>
        <dsp:cNvPr id="0" name=""/>
        <dsp:cNvSpPr/>
      </dsp:nvSpPr>
      <dsp:spPr>
        <a:xfrm rot="240000">
          <a:off x="5382649" y="2018685"/>
          <a:ext cx="2722776" cy="622258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Ciudadanía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5413025" y="2049061"/>
        <a:ext cx="2662024" cy="561506"/>
      </dsp:txXfrm>
    </dsp:sp>
    <dsp:sp modelId="{714F8CA9-0AA0-4885-9E89-9012E07C6D7F}">
      <dsp:nvSpPr>
        <dsp:cNvPr id="0" name=""/>
        <dsp:cNvSpPr/>
      </dsp:nvSpPr>
      <dsp:spPr>
        <a:xfrm rot="240000">
          <a:off x="5316052" y="1291007"/>
          <a:ext cx="2788527" cy="61766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Entidades públicas y privadas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5346204" y="1321159"/>
        <a:ext cx="2728223" cy="557356"/>
      </dsp:txXfrm>
    </dsp:sp>
    <dsp:sp modelId="{B05DBA3B-2777-4F07-B1B5-310AFD93D4A5}">
      <dsp:nvSpPr>
        <dsp:cNvPr id="0" name=""/>
        <dsp:cNvSpPr/>
      </dsp:nvSpPr>
      <dsp:spPr>
        <a:xfrm rot="240000">
          <a:off x="2513811" y="2488781"/>
          <a:ext cx="2504403" cy="637528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Funcionarios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2544933" y="2519903"/>
        <a:ext cx="2442159" cy="575284"/>
      </dsp:txXfrm>
    </dsp:sp>
    <dsp:sp modelId="{7F0B08B8-541E-4533-AD6F-910AC4916E65}">
      <dsp:nvSpPr>
        <dsp:cNvPr id="0" name=""/>
        <dsp:cNvSpPr/>
      </dsp:nvSpPr>
      <dsp:spPr>
        <a:xfrm rot="240000">
          <a:off x="2529782" y="1759130"/>
          <a:ext cx="2539308" cy="635087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chemeClr val="bg1"/>
              </a:solidFill>
            </a:rPr>
            <a:t>Entidad Estatal</a:t>
          </a:r>
          <a:endParaRPr lang="es-CO" sz="1700" kern="1200" dirty="0">
            <a:solidFill>
              <a:schemeClr val="bg1"/>
            </a:solidFill>
          </a:endParaRPr>
        </a:p>
      </dsp:txBody>
      <dsp:txXfrm>
        <a:off x="2560784" y="1790132"/>
        <a:ext cx="2477304" cy="57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125A-8C1E-4344-90A1-C6AD28FB48A6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0091-0ECC-4CBB-B31C-82699ACD5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018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0091-0ECC-4CBB-B31C-82699ACD54E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589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B9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6694512" cy="197165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9" y="3717032"/>
            <a:ext cx="5472608" cy="15121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9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7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0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349080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2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7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5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3635897" y="2267252"/>
            <a:ext cx="5544616" cy="43924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72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107505" y="44624"/>
            <a:ext cx="1368152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</p:spTree>
    <p:extLst>
      <p:ext uri="{BB962C8B-B14F-4D97-AF65-F5344CB8AC3E}">
        <p14:creationId xmlns:p14="http://schemas.microsoft.com/office/powerpoint/2010/main" val="14669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8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0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B94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4576-3488-4942-A9B1-1D7CA69789D8}" type="datetimeFigureOut">
              <a:rPr lang="es-CO" smtClean="0"/>
              <a:t>22/10/2015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C293-E727-4092-9E2A-900273A8B3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83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D96C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co/imgres?imgurl=http://4.bp.blogspot.com/-Q7-56ftZ_mo/T-s8CM1tVyI/AAAAAAAACT0/DHoT_63Wflo/s1600/e-mail-iBlog..jpg&amp;imgrefurl=http://africamltc.blogspot.com/2012/06/tu-direccion-de-correo-electronico.html&amp;usg=__apeHiimpxkuH0pz36k31immDq7E=&amp;h=1600&amp;w=1571&amp;sz=110&amp;hl=es&amp;start=16&amp;zoom=1&amp;tbnid=Am_EYKHkfucYDM:&amp;tbnh=150&amp;tbnw=147&amp;ei=N9NzUuPTEIfJsQSB04DIBQ&amp;itbs=1&amp;sa=X&amp;ved=0CEkQrQMwD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8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://www.google.com.co/imgres?imgurl=http://4.bp.blogspot.com/-Q7-56ftZ_mo/T-s8CM1tVyI/AAAAAAAACT0/DHoT_63Wflo/s1600/e-mail-iBlog..jpg&amp;imgrefurl=http://africamltc.blogspot.com/2012/06/tu-direccion-de-correo-electronico.html&amp;usg=__apeHiimpxkuH0pz36k31immDq7E=&amp;h=1600&amp;w=1571&amp;sz=110&amp;hl=es&amp;start=16&amp;zoom=1&amp;tbnid=Am_EYKHkfucYDM:&amp;tbnh=150&amp;tbnw=147&amp;ei=N9NzUuPTEIfJsQSB04DIBQ&amp;itbs=1&amp;sa=X&amp;ved=0CEkQrQMwD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083203"/>
            <a:ext cx="8676456" cy="2593975"/>
          </a:xfrm>
        </p:spPr>
        <p:txBody>
          <a:bodyPr/>
          <a:lstStyle/>
          <a:p>
            <a:pPr algn="ctr"/>
            <a:r>
              <a:rPr lang="es-CO" sz="4000" b="1" dirty="0"/>
              <a:t/>
            </a:r>
            <a:br>
              <a:rPr lang="es-CO" sz="4000" b="1" dirty="0"/>
            </a:br>
            <a:endParaRPr lang="es-CO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743160"/>
            <a:ext cx="6192688" cy="2592288"/>
          </a:xfrm>
        </p:spPr>
        <p:txBody>
          <a:bodyPr>
            <a:normAutofit fontScale="70000" lnSpcReduction="20000"/>
          </a:bodyPr>
          <a:lstStyle/>
          <a:p>
            <a:r>
              <a:rPr lang="es-CO" b="1" dirty="0"/>
              <a:t>JORGE HERNÁN BELTRÁN PARDO </a:t>
            </a:r>
            <a:endParaRPr lang="es-CO" b="1" dirty="0" smtClean="0"/>
          </a:p>
          <a:p>
            <a:r>
              <a:rPr lang="es-CO" dirty="0" smtClean="0"/>
              <a:t>Colombia </a:t>
            </a:r>
          </a:p>
          <a:p>
            <a:r>
              <a:rPr lang="es-CO" dirty="0" smtClean="0"/>
              <a:t>Abogado de la Universidad del  Rosario</a:t>
            </a:r>
          </a:p>
          <a:p>
            <a:r>
              <a:rPr lang="es-CO" dirty="0" smtClean="0"/>
              <a:t>Experto en compras públicas de la RICG</a:t>
            </a:r>
          </a:p>
          <a:p>
            <a:r>
              <a:rPr lang="es-CO" dirty="0" smtClean="0"/>
              <a:t>www.beltranpardo.com</a:t>
            </a:r>
          </a:p>
          <a:p>
            <a:r>
              <a:rPr lang="es-CO" b="1" dirty="0" smtClean="0"/>
              <a:t>jorge@beltranpardo.com</a:t>
            </a:r>
            <a:endParaRPr lang="es-CO" b="1" dirty="0"/>
          </a:p>
          <a:p>
            <a:r>
              <a:rPr lang="es-CO" b="1" dirty="0" smtClean="0"/>
              <a:t>@</a:t>
            </a:r>
            <a:r>
              <a:rPr lang="es-CO" b="1" dirty="0" err="1" smtClean="0"/>
              <a:t>jorgehbeltran</a:t>
            </a:r>
            <a:endParaRPr lang="es-CO" b="1" dirty="0" smtClean="0"/>
          </a:p>
          <a:p>
            <a:r>
              <a:rPr lang="es-CO" b="1" dirty="0" smtClean="0"/>
              <a:t>/</a:t>
            </a:r>
            <a:r>
              <a:rPr lang="es-CO" b="1" dirty="0" err="1" smtClean="0"/>
              <a:t>beltranpardoabogados</a:t>
            </a:r>
            <a:endParaRPr lang="es-CO" b="1" dirty="0"/>
          </a:p>
          <a:p>
            <a:r>
              <a:rPr lang="es-CO" b="1" dirty="0" smtClean="0"/>
              <a:t>PBX: </a:t>
            </a:r>
            <a:r>
              <a:rPr lang="es-CO" b="1" dirty="0"/>
              <a:t>(57+1) </a:t>
            </a:r>
            <a:r>
              <a:rPr lang="es-CO" b="1" dirty="0" smtClean="0"/>
              <a:t>4824868</a:t>
            </a:r>
          </a:p>
        </p:txBody>
      </p:sp>
      <p:pic>
        <p:nvPicPr>
          <p:cNvPr id="5" name="Picture 2" descr="https://encrypted-tbn0.gstatic.com/images?q=tbn:ANd9GcTvotqtO1BZ5M3g-lwx6DfZ8mwPgleFKxHT6FJQSNooNZIxItbHVwYATvrL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3" y="5040846"/>
            <a:ext cx="325723" cy="3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791333" y="5301208"/>
            <a:ext cx="324283" cy="28803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4" y="5589240"/>
            <a:ext cx="204614" cy="20461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3304" y="1515817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>RETOS EN LA IMPLEMENTACIÓN DATOS ABIERTOS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059465"/>
            <a:ext cx="259327" cy="1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2. COMO IMPLEMENTARLO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800" dirty="0" smtClean="0"/>
              <a:t>2.2</a:t>
            </a:r>
            <a:r>
              <a:rPr lang="es-CO" sz="2400" dirty="0" smtClean="0"/>
              <a:t> </a:t>
            </a:r>
            <a:r>
              <a:rPr lang="es-CO" sz="2800" dirty="0" smtClean="0"/>
              <a:t>Liderazgo de Gobierno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3754" y="3821249"/>
            <a:ext cx="3914951" cy="271831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9267638"/>
              </p:ext>
            </p:extLst>
          </p:nvPr>
        </p:nvGraphicFramePr>
        <p:xfrm>
          <a:off x="3401296" y="1404026"/>
          <a:ext cx="5355997" cy="36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6012162" y="3599274"/>
            <a:ext cx="4384589" cy="6884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ipse 9"/>
          <p:cNvSpPr/>
          <p:nvPr/>
        </p:nvSpPr>
        <p:spPr>
          <a:xfrm>
            <a:off x="6528135" y="2353090"/>
            <a:ext cx="406952" cy="40695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upo 10"/>
          <p:cNvGrpSpPr/>
          <p:nvPr/>
        </p:nvGrpSpPr>
        <p:grpSpPr>
          <a:xfrm>
            <a:off x="4369515" y="2353091"/>
            <a:ext cx="4856600" cy="901614"/>
            <a:chOff x="360037" y="3384373"/>
            <a:chExt cx="5489260" cy="1223929"/>
          </a:xfrm>
        </p:grpSpPr>
        <p:sp>
          <p:nvSpPr>
            <p:cNvPr id="12" name="Rectángulo 11"/>
            <p:cNvSpPr/>
            <p:nvPr/>
          </p:nvSpPr>
          <p:spPr>
            <a:xfrm>
              <a:off x="360037" y="3384373"/>
              <a:ext cx="5110555" cy="7293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327240" y="3878980"/>
              <a:ext cx="4522057" cy="729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88" tIns="0" rIns="0" bIns="0" numCol="1" spcCol="1270" anchor="t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dirty="0"/>
                <a:t>Incorporación gradual y responsable de las políticas públicas</a:t>
              </a:r>
            </a:p>
          </p:txBody>
        </p:sp>
      </p:grpSp>
      <p:sp>
        <p:nvSpPr>
          <p:cNvPr id="14" name="Freeform 42"/>
          <p:cNvSpPr>
            <a:spLocks/>
          </p:cNvSpPr>
          <p:nvPr/>
        </p:nvSpPr>
        <p:spPr bwMode="auto">
          <a:xfrm>
            <a:off x="7432890" y="5373216"/>
            <a:ext cx="1543132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3</a:t>
            </a:r>
            <a:r>
              <a:rPr lang="es-CO" sz="3200" dirty="0" smtClean="0"/>
              <a:t>. OTROS RETOS</a:t>
            </a:r>
            <a:endParaRPr lang="es-CO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018073"/>
              </p:ext>
            </p:extLst>
          </p:nvPr>
        </p:nvGraphicFramePr>
        <p:xfrm>
          <a:off x="35496" y="1612330"/>
          <a:ext cx="6552727" cy="352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067" y="1556792"/>
            <a:ext cx="3204393" cy="2967931"/>
          </a:xfrm>
          <a:prstGeom prst="rect">
            <a:avLst/>
          </a:prstGeom>
          <a:effectLst/>
        </p:spPr>
      </p:pic>
      <p:sp>
        <p:nvSpPr>
          <p:cNvPr id="5" name="Freeform 42"/>
          <p:cNvSpPr>
            <a:spLocks/>
          </p:cNvSpPr>
          <p:nvPr/>
        </p:nvSpPr>
        <p:spPr bwMode="auto">
          <a:xfrm>
            <a:off x="7524328" y="5373216"/>
            <a:ext cx="1543132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5192" y="188640"/>
            <a:ext cx="9230816" cy="1143000"/>
          </a:xfrm>
        </p:spPr>
        <p:txBody>
          <a:bodyPr/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4. </a:t>
            </a:r>
            <a:r>
              <a:rPr lang="es-MX" dirty="0" smtClean="0"/>
              <a:t>LLEGAR AL CIUDANO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2000" dirty="0" smtClean="0"/>
              <a:t>4.1</a:t>
            </a:r>
            <a:r>
              <a:rPr lang="es-MX" sz="2400" dirty="0" smtClean="0"/>
              <a:t> </a:t>
            </a:r>
            <a:r>
              <a:rPr lang="es-MX" sz="2000" dirty="0" smtClean="0"/>
              <a:t>Garantizar Acceso a la Información</a:t>
            </a:r>
            <a:br>
              <a:rPr lang="es-MX" sz="2000" dirty="0" smtClean="0"/>
            </a:br>
            <a:r>
              <a:rPr lang="es-MX" sz="2000" dirty="0" smtClean="0"/>
              <a:t>Eliminar requisitos formales.</a:t>
            </a:r>
            <a:endParaRPr lang="es-MX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1881"/>
            <a:ext cx="3065362" cy="2598438"/>
          </a:xfrm>
        </p:spPr>
      </p:pic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605827772"/>
              </p:ext>
            </p:extLst>
          </p:nvPr>
        </p:nvGraphicFramePr>
        <p:xfrm>
          <a:off x="3460898" y="2204864"/>
          <a:ext cx="5580112" cy="325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reeform 42"/>
          <p:cNvSpPr>
            <a:spLocks/>
          </p:cNvSpPr>
          <p:nvPr/>
        </p:nvSpPr>
        <p:spPr bwMode="auto">
          <a:xfrm>
            <a:off x="7524328" y="5589240"/>
            <a:ext cx="1426502" cy="1122925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08" y="2878807"/>
            <a:ext cx="5143500" cy="2638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 </a:t>
            </a:r>
            <a:r>
              <a:rPr lang="es-MX" sz="2800" dirty="0" smtClean="0"/>
              <a:t>5. CONTROL </a:t>
            </a:r>
            <a:r>
              <a:rPr lang="es-MX" sz="2800" dirty="0"/>
              <a:t>DE LA IMPLEMENTACIÓN DE DATOS ABIERTOS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400" dirty="0" smtClean="0"/>
              <a:t>5.1 ¿cómo se si está </a:t>
            </a:r>
            <a:r>
              <a:rPr lang="es-MX" sz="2800" dirty="0"/>
              <a:t>funcionando?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" y="2132856"/>
            <a:ext cx="4305583" cy="1904393"/>
          </a:xfrm>
        </p:spPr>
      </p:pic>
      <p:sp>
        <p:nvSpPr>
          <p:cNvPr id="5" name="Rectángulo 4"/>
          <p:cNvSpPr/>
          <p:nvPr/>
        </p:nvSpPr>
        <p:spPr>
          <a:xfrm>
            <a:off x="683568" y="5516584"/>
            <a:ext cx="6122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Transparencia Activa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700808"/>
            <a:ext cx="3186261" cy="1365540"/>
          </a:xfrm>
          <a:prstGeom prst="rect">
            <a:avLst/>
          </a:prstGeom>
        </p:spPr>
      </p:pic>
      <p:sp>
        <p:nvSpPr>
          <p:cNvPr id="6" name="Freeform 42"/>
          <p:cNvSpPr>
            <a:spLocks/>
          </p:cNvSpPr>
          <p:nvPr/>
        </p:nvSpPr>
        <p:spPr bwMode="auto">
          <a:xfrm>
            <a:off x="7380312" y="5390736"/>
            <a:ext cx="1628798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414908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Y… ¿Qué están haciendo los ciudadanos con los datos?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19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059832" cy="1912395"/>
          </a:xfrm>
          <a:prstGeom prst="rect">
            <a:avLst/>
          </a:prstGeom>
        </p:spPr>
      </p:pic>
      <p:sp>
        <p:nvSpPr>
          <p:cNvPr id="5" name="Freeform 20"/>
          <p:cNvSpPr>
            <a:spLocks/>
          </p:cNvSpPr>
          <p:nvPr/>
        </p:nvSpPr>
        <p:spPr bwMode="auto">
          <a:xfrm>
            <a:off x="884410" y="1980326"/>
            <a:ext cx="344928" cy="883789"/>
          </a:xfrm>
          <a:custGeom>
            <a:avLst/>
            <a:gdLst>
              <a:gd name="T0" fmla="*/ 828675 w 522"/>
              <a:gd name="T1" fmla="*/ 1274763 h 976"/>
              <a:gd name="T2" fmla="*/ 415925 w 522"/>
              <a:gd name="T3" fmla="*/ 1549400 h 976"/>
              <a:gd name="T4" fmla="*/ 0 w 522"/>
              <a:gd name="T5" fmla="*/ 1274763 h 976"/>
              <a:gd name="T6" fmla="*/ 0 w 522"/>
              <a:gd name="T7" fmla="*/ 0 h 976"/>
              <a:gd name="T8" fmla="*/ 415925 w 522"/>
              <a:gd name="T9" fmla="*/ 274638 h 976"/>
              <a:gd name="T10" fmla="*/ 828675 w 522"/>
              <a:gd name="T11" fmla="*/ 0 h 976"/>
              <a:gd name="T12" fmla="*/ 828675 w 522"/>
              <a:gd name="T13" fmla="*/ 1274763 h 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2" h="976">
                <a:moveTo>
                  <a:pt x="522" y="803"/>
                </a:moveTo>
                <a:lnTo>
                  <a:pt x="262" y="976"/>
                </a:lnTo>
                <a:lnTo>
                  <a:pt x="0" y="803"/>
                </a:lnTo>
                <a:lnTo>
                  <a:pt x="0" y="0"/>
                </a:lnTo>
                <a:lnTo>
                  <a:pt x="262" y="173"/>
                </a:lnTo>
                <a:lnTo>
                  <a:pt x="522" y="0"/>
                </a:lnTo>
                <a:lnTo>
                  <a:pt x="522" y="80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1233007" y="2007594"/>
            <a:ext cx="3232871" cy="732113"/>
          </a:xfrm>
          <a:custGeom>
            <a:avLst/>
            <a:gdLst>
              <a:gd name="T0" fmla="*/ 7602608 w 2071"/>
              <a:gd name="T1" fmla="*/ 0 h 342"/>
              <a:gd name="T2" fmla="*/ 0 w 2071"/>
              <a:gd name="T3" fmla="*/ 0 h 342"/>
              <a:gd name="T4" fmla="*/ 0 w 2071"/>
              <a:gd name="T5" fmla="*/ 1282700 h 342"/>
              <a:gd name="T6" fmla="*/ 7602608 w 2071"/>
              <a:gd name="T7" fmla="*/ 1282700 h 342"/>
              <a:gd name="T8" fmla="*/ 7767637 w 2071"/>
              <a:gd name="T9" fmla="*/ 1117674 h 342"/>
              <a:gd name="T10" fmla="*/ 7767637 w 2071"/>
              <a:gd name="T11" fmla="*/ 165026 h 342"/>
              <a:gd name="T12" fmla="*/ 7602608 w 2071"/>
              <a:gd name="T13" fmla="*/ 0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71" h="342">
                <a:moveTo>
                  <a:pt x="20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2027" y="342"/>
                  <a:pt x="2027" y="342"/>
                  <a:pt x="2027" y="342"/>
                </a:cubicBezTo>
                <a:cubicBezTo>
                  <a:pt x="2051" y="342"/>
                  <a:pt x="2071" y="323"/>
                  <a:pt x="2071" y="298"/>
                </a:cubicBezTo>
                <a:cubicBezTo>
                  <a:pt x="2071" y="44"/>
                  <a:pt x="2071" y="44"/>
                  <a:pt x="2071" y="44"/>
                </a:cubicBezTo>
                <a:cubicBezTo>
                  <a:pt x="2071" y="19"/>
                  <a:pt x="2051" y="0"/>
                  <a:pt x="20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999"/>
              </a:srgbClr>
            </a:outerShdw>
          </a:effectLst>
        </p:spPr>
        <p:txBody>
          <a:bodyPr lIns="82124" tIns="41061" rIns="82124" bIns="41061" anchor="ctr"/>
          <a:lstStyle/>
          <a:p>
            <a:r>
              <a:rPr lang="en-US" dirty="0">
                <a:solidFill>
                  <a:schemeClr val="bg1"/>
                </a:solidFill>
                <a:latin typeface="Calibri"/>
              </a:rPr>
              <a:t>PORTAL WEB ÚNICO</a:t>
            </a:r>
            <a:endParaRPr lang="en-US" sz="2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87624" y="5589240"/>
            <a:ext cx="560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  <a:cs typeface="Arial" panose="020B0604020202020204" pitchFamily="34" charset="0"/>
              </a:rPr>
              <a:t>“La mucha luz es como la mucha sombra: no deja ver”</a:t>
            </a:r>
            <a:br>
              <a:rPr lang="es-MX" dirty="0">
                <a:latin typeface="+mj-lt"/>
                <a:cs typeface="Arial" panose="020B0604020202020204" pitchFamily="34" charset="0"/>
              </a:rPr>
            </a:br>
            <a:r>
              <a:rPr lang="es-MX" dirty="0">
                <a:latin typeface="+mj-lt"/>
                <a:cs typeface="Arial" panose="020B0604020202020204" pitchFamily="34" charset="0"/>
              </a:rPr>
              <a:t>                                                                 Octavio Paz</a:t>
            </a:r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4814475" y="2681311"/>
            <a:ext cx="344928" cy="883789"/>
          </a:xfrm>
          <a:custGeom>
            <a:avLst/>
            <a:gdLst>
              <a:gd name="T0" fmla="*/ 828675 w 522"/>
              <a:gd name="T1" fmla="*/ 1274763 h 976"/>
              <a:gd name="T2" fmla="*/ 415925 w 522"/>
              <a:gd name="T3" fmla="*/ 1549400 h 976"/>
              <a:gd name="T4" fmla="*/ 0 w 522"/>
              <a:gd name="T5" fmla="*/ 1274763 h 976"/>
              <a:gd name="T6" fmla="*/ 0 w 522"/>
              <a:gd name="T7" fmla="*/ 0 h 976"/>
              <a:gd name="T8" fmla="*/ 415925 w 522"/>
              <a:gd name="T9" fmla="*/ 274638 h 976"/>
              <a:gd name="T10" fmla="*/ 828675 w 522"/>
              <a:gd name="T11" fmla="*/ 0 h 976"/>
              <a:gd name="T12" fmla="*/ 828675 w 522"/>
              <a:gd name="T13" fmla="*/ 1274763 h 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2" h="976">
                <a:moveTo>
                  <a:pt x="522" y="803"/>
                </a:moveTo>
                <a:lnTo>
                  <a:pt x="262" y="976"/>
                </a:lnTo>
                <a:lnTo>
                  <a:pt x="0" y="803"/>
                </a:lnTo>
                <a:lnTo>
                  <a:pt x="0" y="0"/>
                </a:lnTo>
                <a:lnTo>
                  <a:pt x="262" y="173"/>
                </a:lnTo>
                <a:lnTo>
                  <a:pt x="522" y="0"/>
                </a:lnTo>
                <a:lnTo>
                  <a:pt x="522" y="80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159403" y="2691113"/>
            <a:ext cx="3353862" cy="732113"/>
          </a:xfrm>
          <a:custGeom>
            <a:avLst/>
            <a:gdLst>
              <a:gd name="T0" fmla="*/ 7602608 w 2071"/>
              <a:gd name="T1" fmla="*/ 0 h 342"/>
              <a:gd name="T2" fmla="*/ 0 w 2071"/>
              <a:gd name="T3" fmla="*/ 0 h 342"/>
              <a:gd name="T4" fmla="*/ 0 w 2071"/>
              <a:gd name="T5" fmla="*/ 1282700 h 342"/>
              <a:gd name="T6" fmla="*/ 7602608 w 2071"/>
              <a:gd name="T7" fmla="*/ 1282700 h 342"/>
              <a:gd name="T8" fmla="*/ 7767637 w 2071"/>
              <a:gd name="T9" fmla="*/ 1117674 h 342"/>
              <a:gd name="T10" fmla="*/ 7767637 w 2071"/>
              <a:gd name="T11" fmla="*/ 165026 h 342"/>
              <a:gd name="T12" fmla="*/ 7602608 w 2071"/>
              <a:gd name="T13" fmla="*/ 0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71" h="342">
                <a:moveTo>
                  <a:pt x="20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2027" y="342"/>
                  <a:pt x="2027" y="342"/>
                  <a:pt x="2027" y="342"/>
                </a:cubicBezTo>
                <a:cubicBezTo>
                  <a:pt x="2051" y="342"/>
                  <a:pt x="2071" y="323"/>
                  <a:pt x="2071" y="298"/>
                </a:cubicBezTo>
                <a:cubicBezTo>
                  <a:pt x="2071" y="44"/>
                  <a:pt x="2071" y="44"/>
                  <a:pt x="2071" y="44"/>
                </a:cubicBezTo>
                <a:cubicBezTo>
                  <a:pt x="2071" y="19"/>
                  <a:pt x="2051" y="0"/>
                  <a:pt x="20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999"/>
              </a:srgbClr>
            </a:outerShdw>
          </a:effectLst>
        </p:spPr>
        <p:txBody>
          <a:bodyPr lIns="82124" tIns="41061" rIns="82124" bIns="41061" anchor="ctr"/>
          <a:lstStyle/>
          <a:p>
            <a:r>
              <a:rPr lang="en-US" dirty="0">
                <a:solidFill>
                  <a:schemeClr val="bg1"/>
                </a:solidFill>
                <a:latin typeface="Calibri"/>
              </a:rPr>
              <a:t>DATOS ESTANDARIZADOS</a:t>
            </a:r>
            <a:br>
              <a:rPr lang="en-US" dirty="0">
                <a:solidFill>
                  <a:schemeClr val="bg1"/>
                </a:solidFill>
                <a:latin typeface="Calibri"/>
              </a:rPr>
            </a:br>
            <a:r>
              <a:rPr lang="en-US" sz="1200" dirty="0" err="1">
                <a:solidFill>
                  <a:schemeClr val="bg1"/>
                </a:solidFill>
                <a:latin typeface="Calibri"/>
              </a:rPr>
              <a:t>Uso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Calibri"/>
              </a:rPr>
              <a:t>motores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Calibri"/>
              </a:rPr>
              <a:t>Busqueda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01" y="3645024"/>
            <a:ext cx="1512168" cy="1079618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ENFOQUE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TECNOLÓGICO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468560" y="1124744"/>
            <a:ext cx="9230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96C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  1. ACCESO</a:t>
            </a:r>
            <a:endParaRPr lang="es-MX" sz="2000" dirty="0"/>
          </a:p>
        </p:txBody>
      </p:sp>
      <p:grpSp>
        <p:nvGrpSpPr>
          <p:cNvPr id="13" name="Group 42"/>
          <p:cNvGrpSpPr/>
          <p:nvPr/>
        </p:nvGrpSpPr>
        <p:grpSpPr>
          <a:xfrm rot="710729">
            <a:off x="7487985" y="5373786"/>
            <a:ext cx="1541280" cy="1277777"/>
            <a:chOff x="7919140" y="674323"/>
            <a:chExt cx="1796947" cy="1482409"/>
          </a:xfrm>
          <a:solidFill>
            <a:schemeClr val="bg1">
              <a:lumMod val="50000"/>
            </a:schemeClr>
          </a:solidFill>
        </p:grpSpPr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7919140" y="674323"/>
              <a:ext cx="1796947" cy="1482409"/>
            </a:xfrm>
            <a:custGeom>
              <a:avLst/>
              <a:gdLst>
                <a:gd name="T0" fmla="*/ 782 w 1041"/>
                <a:gd name="T1" fmla="*/ 0 h 903"/>
                <a:gd name="T2" fmla="*/ 1041 w 1041"/>
                <a:gd name="T3" fmla="*/ 452 h 903"/>
                <a:gd name="T4" fmla="*/ 782 w 1041"/>
                <a:gd name="T5" fmla="*/ 903 h 903"/>
                <a:gd name="T6" fmla="*/ 262 w 1041"/>
                <a:gd name="T7" fmla="*/ 903 h 903"/>
                <a:gd name="T8" fmla="*/ 0 w 1041"/>
                <a:gd name="T9" fmla="*/ 452 h 903"/>
                <a:gd name="T10" fmla="*/ 262 w 1041"/>
                <a:gd name="T11" fmla="*/ 0 h 903"/>
                <a:gd name="T12" fmla="*/ 782 w 1041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903">
                  <a:moveTo>
                    <a:pt x="782" y="0"/>
                  </a:moveTo>
                  <a:lnTo>
                    <a:pt x="1041" y="452"/>
                  </a:lnTo>
                  <a:lnTo>
                    <a:pt x="782" y="903"/>
                  </a:lnTo>
                  <a:lnTo>
                    <a:pt x="262" y="903"/>
                  </a:lnTo>
                  <a:lnTo>
                    <a:pt x="0" y="452"/>
                  </a:lnTo>
                  <a:lnTo>
                    <a:pt x="262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defTabSz="342900"/>
              <a:endParaRPr lang="en-US" dirty="0"/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auto">
            <a:xfrm rot="20001522">
              <a:off x="8024033" y="1109569"/>
              <a:ext cx="1446794" cy="3542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defRPr/>
              </a:pPr>
              <a:r>
                <a:rPr lang="en-US" sz="1400" dirty="0"/>
                <a:t>TECNOLÓGICO</a:t>
              </a:r>
            </a:p>
          </p:txBody>
        </p:sp>
      </p:grpSp>
      <p:sp>
        <p:nvSpPr>
          <p:cNvPr id="16" name="Freeform 20"/>
          <p:cNvSpPr>
            <a:spLocks/>
          </p:cNvSpPr>
          <p:nvPr/>
        </p:nvSpPr>
        <p:spPr bwMode="auto">
          <a:xfrm>
            <a:off x="3275856" y="4184833"/>
            <a:ext cx="344928" cy="883789"/>
          </a:xfrm>
          <a:custGeom>
            <a:avLst/>
            <a:gdLst>
              <a:gd name="T0" fmla="*/ 828675 w 522"/>
              <a:gd name="T1" fmla="*/ 1274763 h 976"/>
              <a:gd name="T2" fmla="*/ 415925 w 522"/>
              <a:gd name="T3" fmla="*/ 1549400 h 976"/>
              <a:gd name="T4" fmla="*/ 0 w 522"/>
              <a:gd name="T5" fmla="*/ 1274763 h 976"/>
              <a:gd name="T6" fmla="*/ 0 w 522"/>
              <a:gd name="T7" fmla="*/ 0 h 976"/>
              <a:gd name="T8" fmla="*/ 415925 w 522"/>
              <a:gd name="T9" fmla="*/ 274638 h 976"/>
              <a:gd name="T10" fmla="*/ 828675 w 522"/>
              <a:gd name="T11" fmla="*/ 0 h 976"/>
              <a:gd name="T12" fmla="*/ 828675 w 522"/>
              <a:gd name="T13" fmla="*/ 1274763 h 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2" h="976">
                <a:moveTo>
                  <a:pt x="522" y="803"/>
                </a:moveTo>
                <a:lnTo>
                  <a:pt x="262" y="976"/>
                </a:lnTo>
                <a:lnTo>
                  <a:pt x="0" y="803"/>
                </a:lnTo>
                <a:lnTo>
                  <a:pt x="0" y="0"/>
                </a:lnTo>
                <a:lnTo>
                  <a:pt x="262" y="173"/>
                </a:lnTo>
                <a:lnTo>
                  <a:pt x="522" y="0"/>
                </a:lnTo>
                <a:lnTo>
                  <a:pt x="522" y="80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17" name="Freeform 22"/>
          <p:cNvSpPr>
            <a:spLocks/>
          </p:cNvSpPr>
          <p:nvPr/>
        </p:nvSpPr>
        <p:spPr bwMode="auto">
          <a:xfrm>
            <a:off x="3620784" y="4179769"/>
            <a:ext cx="3353862" cy="732113"/>
          </a:xfrm>
          <a:custGeom>
            <a:avLst/>
            <a:gdLst>
              <a:gd name="T0" fmla="*/ 7602608 w 2071"/>
              <a:gd name="T1" fmla="*/ 0 h 342"/>
              <a:gd name="T2" fmla="*/ 0 w 2071"/>
              <a:gd name="T3" fmla="*/ 0 h 342"/>
              <a:gd name="T4" fmla="*/ 0 w 2071"/>
              <a:gd name="T5" fmla="*/ 1282700 h 342"/>
              <a:gd name="T6" fmla="*/ 7602608 w 2071"/>
              <a:gd name="T7" fmla="*/ 1282700 h 342"/>
              <a:gd name="T8" fmla="*/ 7767637 w 2071"/>
              <a:gd name="T9" fmla="*/ 1117674 h 342"/>
              <a:gd name="T10" fmla="*/ 7767637 w 2071"/>
              <a:gd name="T11" fmla="*/ 165026 h 342"/>
              <a:gd name="T12" fmla="*/ 7602608 w 2071"/>
              <a:gd name="T13" fmla="*/ 0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71" h="342">
                <a:moveTo>
                  <a:pt x="20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2027" y="342"/>
                  <a:pt x="2027" y="342"/>
                  <a:pt x="2027" y="342"/>
                </a:cubicBezTo>
                <a:cubicBezTo>
                  <a:pt x="2051" y="342"/>
                  <a:pt x="2071" y="323"/>
                  <a:pt x="2071" y="298"/>
                </a:cubicBezTo>
                <a:cubicBezTo>
                  <a:pt x="2071" y="44"/>
                  <a:pt x="2071" y="44"/>
                  <a:pt x="2071" y="44"/>
                </a:cubicBezTo>
                <a:cubicBezTo>
                  <a:pt x="2071" y="19"/>
                  <a:pt x="2051" y="0"/>
                  <a:pt x="20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999"/>
              </a:srgbClr>
            </a:outerShdw>
          </a:effectLst>
        </p:spPr>
        <p:txBody>
          <a:bodyPr lIns="82124" tIns="41061" rIns="82124" bIns="41061" anchor="ctr"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LICENCIAS ABIERTAS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0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899592" y="1922622"/>
            <a:ext cx="2880320" cy="2450370"/>
            <a:chOff x="9219011" y="117528"/>
            <a:chExt cx="2895788" cy="2581300"/>
          </a:xfrm>
        </p:grpSpPr>
        <p:grpSp>
          <p:nvGrpSpPr>
            <p:cNvPr id="8" name="Group 24"/>
            <p:cNvGrpSpPr/>
            <p:nvPr/>
          </p:nvGrpSpPr>
          <p:grpSpPr>
            <a:xfrm>
              <a:off x="9219011" y="117528"/>
              <a:ext cx="2895788" cy="2581300"/>
              <a:chOff x="2063750" y="1057275"/>
              <a:chExt cx="5056188" cy="4503738"/>
            </a:xfrm>
          </p:grpSpPr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3729038" y="1057275"/>
                <a:ext cx="1673225" cy="2314575"/>
                <a:chOff x="3729038" y="1057275"/>
                <a:chExt cx="1673225" cy="2314575"/>
              </a:xfrm>
            </p:grpSpPr>
            <p:sp>
              <p:nvSpPr>
                <p:cNvPr id="23" name="Freeform 8"/>
                <p:cNvSpPr>
                  <a:spLocks/>
                </p:cNvSpPr>
                <p:nvPr/>
              </p:nvSpPr>
              <p:spPr bwMode="auto">
                <a:xfrm>
                  <a:off x="3729038" y="1057275"/>
                  <a:ext cx="1673225" cy="2314575"/>
                </a:xfrm>
                <a:custGeom>
                  <a:avLst/>
                  <a:gdLst>
                    <a:gd name="T0" fmla="*/ 446 w 446"/>
                    <a:gd name="T1" fmla="*/ 559 h 617"/>
                    <a:gd name="T2" fmla="*/ 352 w 446"/>
                    <a:gd name="T3" fmla="*/ 614 h 617"/>
                    <a:gd name="T4" fmla="*/ 224 w 446"/>
                    <a:gd name="T5" fmla="*/ 553 h 617"/>
                    <a:gd name="T6" fmla="*/ 95 w 446"/>
                    <a:gd name="T7" fmla="*/ 617 h 617"/>
                    <a:gd name="T8" fmla="*/ 0 w 446"/>
                    <a:gd name="T9" fmla="*/ 562 h 617"/>
                    <a:gd name="T10" fmla="*/ 204 w 446"/>
                    <a:gd name="T11" fmla="*/ 445 h 617"/>
                    <a:gd name="T12" fmla="*/ 204 w 446"/>
                    <a:gd name="T13" fmla="*/ 413 h 617"/>
                    <a:gd name="T14" fmla="*/ 22 w 446"/>
                    <a:gd name="T15" fmla="*/ 207 h 617"/>
                    <a:gd name="T16" fmla="*/ 230 w 446"/>
                    <a:gd name="T17" fmla="*/ 0 h 617"/>
                    <a:gd name="T18" fmla="*/ 438 w 446"/>
                    <a:gd name="T19" fmla="*/ 207 h 617"/>
                    <a:gd name="T20" fmla="*/ 256 w 446"/>
                    <a:gd name="T21" fmla="*/ 413 h 617"/>
                    <a:gd name="T22" fmla="*/ 256 w 446"/>
                    <a:gd name="T23" fmla="*/ 446 h 617"/>
                    <a:gd name="T24" fmla="*/ 446 w 446"/>
                    <a:gd name="T25" fmla="*/ 559 h 6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6" h="617">
                      <a:moveTo>
                        <a:pt x="446" y="559"/>
                      </a:moveTo>
                      <a:cubicBezTo>
                        <a:pt x="352" y="614"/>
                        <a:pt x="352" y="614"/>
                        <a:pt x="352" y="614"/>
                      </a:cubicBezTo>
                      <a:cubicBezTo>
                        <a:pt x="322" y="577"/>
                        <a:pt x="276" y="553"/>
                        <a:pt x="224" y="553"/>
                      </a:cubicBezTo>
                      <a:cubicBezTo>
                        <a:pt x="171" y="553"/>
                        <a:pt x="124" y="578"/>
                        <a:pt x="95" y="617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45" y="496"/>
                        <a:pt x="119" y="451"/>
                        <a:pt x="204" y="445"/>
                      </a:cubicBezTo>
                      <a:cubicBezTo>
                        <a:pt x="204" y="413"/>
                        <a:pt x="204" y="413"/>
                        <a:pt x="204" y="413"/>
                      </a:cubicBezTo>
                      <a:cubicBezTo>
                        <a:pt x="101" y="401"/>
                        <a:pt x="22" y="313"/>
                        <a:pt x="22" y="207"/>
                      </a:cubicBezTo>
                      <a:cubicBezTo>
                        <a:pt x="22" y="93"/>
                        <a:pt x="115" y="0"/>
                        <a:pt x="230" y="0"/>
                      </a:cubicBezTo>
                      <a:cubicBezTo>
                        <a:pt x="345" y="0"/>
                        <a:pt x="438" y="93"/>
                        <a:pt x="438" y="207"/>
                      </a:cubicBezTo>
                      <a:cubicBezTo>
                        <a:pt x="438" y="313"/>
                        <a:pt x="359" y="401"/>
                        <a:pt x="256" y="413"/>
                      </a:cubicBezTo>
                      <a:cubicBezTo>
                        <a:pt x="256" y="446"/>
                        <a:pt x="256" y="446"/>
                        <a:pt x="256" y="446"/>
                      </a:cubicBezTo>
                      <a:cubicBezTo>
                        <a:pt x="335" y="455"/>
                        <a:pt x="403" y="498"/>
                        <a:pt x="446" y="559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 cap="flat" cmpd="sng">
                  <a:solidFill>
                    <a:srgbClr val="0195F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5400" dir="5400000" algn="t" rotWithShape="0">
                    <a:srgbClr val="000000">
                      <a:alpha val="26666"/>
                    </a:srgb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4041978" y="1293965"/>
                  <a:ext cx="1328738" cy="1323975"/>
                </a:xfrm>
                <a:custGeom>
                  <a:avLst/>
                  <a:gdLst>
                    <a:gd name="T0" fmla="*/ 354 w 354"/>
                    <a:gd name="T1" fmla="*/ 146 h 353"/>
                    <a:gd name="T2" fmla="*/ 147 w 354"/>
                    <a:gd name="T3" fmla="*/ 353 h 353"/>
                    <a:gd name="T4" fmla="*/ 0 w 354"/>
                    <a:gd name="T5" fmla="*/ 293 h 353"/>
                    <a:gd name="T6" fmla="*/ 293 w 354"/>
                    <a:gd name="T7" fmla="*/ 0 h 353"/>
                    <a:gd name="T8" fmla="*/ 354 w 354"/>
                    <a:gd name="T9" fmla="*/ 146 h 3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353">
                      <a:moveTo>
                        <a:pt x="354" y="146"/>
                      </a:moveTo>
                      <a:cubicBezTo>
                        <a:pt x="354" y="261"/>
                        <a:pt x="261" y="353"/>
                        <a:pt x="147" y="353"/>
                      </a:cubicBezTo>
                      <a:cubicBezTo>
                        <a:pt x="90" y="353"/>
                        <a:pt x="38" y="330"/>
                        <a:pt x="0" y="293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331" y="37"/>
                        <a:pt x="354" y="89"/>
                        <a:pt x="354" y="14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1315D">
                        <a:alpha val="28235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</p:grp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4640263" y="3300413"/>
                <a:ext cx="2479675" cy="2260600"/>
                <a:chOff x="4640263" y="3300412"/>
                <a:chExt cx="2479675" cy="2260600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4640263" y="3300412"/>
                  <a:ext cx="2479675" cy="2260600"/>
                </a:xfrm>
                <a:custGeom>
                  <a:avLst/>
                  <a:gdLst>
                    <a:gd name="T0" fmla="*/ 604 w 661"/>
                    <a:gd name="T1" fmla="*/ 470 h 603"/>
                    <a:gd name="T2" fmla="*/ 320 w 661"/>
                    <a:gd name="T3" fmla="*/ 546 h 603"/>
                    <a:gd name="T4" fmla="*/ 232 w 661"/>
                    <a:gd name="T5" fmla="*/ 285 h 603"/>
                    <a:gd name="T6" fmla="*/ 206 w 661"/>
                    <a:gd name="T7" fmla="*/ 270 h 603"/>
                    <a:gd name="T8" fmla="*/ 0 w 661"/>
                    <a:gd name="T9" fmla="*/ 389 h 603"/>
                    <a:gd name="T10" fmla="*/ 0 w 661"/>
                    <a:gd name="T11" fmla="*/ 280 h 603"/>
                    <a:gd name="T12" fmla="*/ 144 w 661"/>
                    <a:gd name="T13" fmla="*/ 118 h 603"/>
                    <a:gd name="T14" fmla="*/ 132 w 661"/>
                    <a:gd name="T15" fmla="*/ 55 h 603"/>
                    <a:gd name="T16" fmla="*/ 226 w 661"/>
                    <a:gd name="T17" fmla="*/ 0 h 603"/>
                    <a:gd name="T18" fmla="*/ 253 w 661"/>
                    <a:gd name="T19" fmla="*/ 118 h 603"/>
                    <a:gd name="T20" fmla="*/ 231 w 661"/>
                    <a:gd name="T21" fmla="*/ 224 h 603"/>
                    <a:gd name="T22" fmla="*/ 258 w 661"/>
                    <a:gd name="T23" fmla="*/ 240 h 603"/>
                    <a:gd name="T24" fmla="*/ 528 w 661"/>
                    <a:gd name="T25" fmla="*/ 186 h 603"/>
                    <a:gd name="T26" fmla="*/ 604 w 661"/>
                    <a:gd name="T27" fmla="*/ 470 h 6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61" h="603">
                      <a:moveTo>
                        <a:pt x="604" y="470"/>
                      </a:moveTo>
                      <a:cubicBezTo>
                        <a:pt x="546" y="569"/>
                        <a:pt x="419" y="603"/>
                        <a:pt x="320" y="546"/>
                      </a:cubicBezTo>
                      <a:cubicBezTo>
                        <a:pt x="228" y="493"/>
                        <a:pt x="192" y="380"/>
                        <a:pt x="232" y="285"/>
                      </a:cubicBezTo>
                      <a:cubicBezTo>
                        <a:pt x="206" y="270"/>
                        <a:pt x="206" y="270"/>
                        <a:pt x="206" y="270"/>
                      </a:cubicBezTo>
                      <a:cubicBezTo>
                        <a:pt x="161" y="337"/>
                        <a:pt x="86" y="383"/>
                        <a:pt x="0" y="389"/>
                      </a:cubicBezTo>
                      <a:cubicBezTo>
                        <a:pt x="0" y="280"/>
                        <a:pt x="0" y="280"/>
                        <a:pt x="0" y="280"/>
                      </a:cubicBezTo>
                      <a:cubicBezTo>
                        <a:pt x="81" y="270"/>
                        <a:pt x="144" y="201"/>
                        <a:pt x="144" y="118"/>
                      </a:cubicBezTo>
                      <a:cubicBezTo>
                        <a:pt x="144" y="95"/>
                        <a:pt x="140" y="74"/>
                        <a:pt x="132" y="55"/>
                      </a:cubicBez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43" y="36"/>
                        <a:pt x="253" y="76"/>
                        <a:pt x="253" y="118"/>
                      </a:cubicBezTo>
                      <a:cubicBezTo>
                        <a:pt x="253" y="156"/>
                        <a:pt x="245" y="192"/>
                        <a:pt x="231" y="224"/>
                      </a:cubicBezTo>
                      <a:cubicBezTo>
                        <a:pt x="258" y="240"/>
                        <a:pt x="258" y="240"/>
                        <a:pt x="258" y="240"/>
                      </a:cubicBezTo>
                      <a:cubicBezTo>
                        <a:pt x="321" y="158"/>
                        <a:pt x="436" y="133"/>
                        <a:pt x="528" y="186"/>
                      </a:cubicBezTo>
                      <a:cubicBezTo>
                        <a:pt x="627" y="243"/>
                        <a:pt x="661" y="370"/>
                        <a:pt x="604" y="470"/>
                      </a:cubicBezTo>
                      <a:close/>
                    </a:path>
                  </a:pathLst>
                </a:custGeom>
                <a:solidFill>
                  <a:srgbClr val="F9882B"/>
                </a:solidFill>
                <a:ln w="9525" cap="flat" cmpd="sng">
                  <a:solidFill>
                    <a:srgbClr val="EF502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5400" dir="5400000" algn="t" rotWithShape="0">
                    <a:srgbClr val="000000">
                      <a:alpha val="26999"/>
                    </a:srgb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5678915" y="4128734"/>
                  <a:ext cx="1328738" cy="1323975"/>
                </a:xfrm>
                <a:custGeom>
                  <a:avLst/>
                  <a:gdLst>
                    <a:gd name="T0" fmla="*/ 354 w 354"/>
                    <a:gd name="T1" fmla="*/ 146 h 353"/>
                    <a:gd name="T2" fmla="*/ 147 w 354"/>
                    <a:gd name="T3" fmla="*/ 353 h 353"/>
                    <a:gd name="T4" fmla="*/ 0 w 354"/>
                    <a:gd name="T5" fmla="*/ 293 h 353"/>
                    <a:gd name="T6" fmla="*/ 293 w 354"/>
                    <a:gd name="T7" fmla="*/ 0 h 353"/>
                    <a:gd name="T8" fmla="*/ 354 w 354"/>
                    <a:gd name="T9" fmla="*/ 146 h 3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353">
                      <a:moveTo>
                        <a:pt x="354" y="146"/>
                      </a:moveTo>
                      <a:cubicBezTo>
                        <a:pt x="354" y="261"/>
                        <a:pt x="261" y="353"/>
                        <a:pt x="147" y="353"/>
                      </a:cubicBezTo>
                      <a:cubicBezTo>
                        <a:pt x="90" y="353"/>
                        <a:pt x="38" y="330"/>
                        <a:pt x="0" y="293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331" y="37"/>
                        <a:pt x="354" y="89"/>
                        <a:pt x="354" y="146"/>
                      </a:cubicBezTo>
                      <a:close/>
                    </a:path>
                  </a:pathLst>
                </a:custGeom>
                <a:solidFill>
                  <a:srgbClr val="F9882B"/>
                </a:solidFill>
                <a:ln>
                  <a:solidFill>
                    <a:srgbClr val="EF5025"/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</p:grpSp>
          <p:grpSp>
            <p:nvGrpSpPr>
              <p:cNvPr id="15" name="Group 26"/>
              <p:cNvGrpSpPr>
                <a:grpSpLocks/>
              </p:cNvGrpSpPr>
              <p:nvPr/>
            </p:nvGrpSpPr>
            <p:grpSpPr bwMode="auto">
              <a:xfrm>
                <a:off x="2063750" y="3311525"/>
                <a:ext cx="2411413" cy="2249488"/>
                <a:chOff x="2063750" y="3311525"/>
                <a:chExt cx="2411413" cy="2249488"/>
              </a:xfrm>
            </p:grpSpPr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2063750" y="3311525"/>
                  <a:ext cx="2411413" cy="2249488"/>
                </a:xfrm>
                <a:custGeom>
                  <a:avLst/>
                  <a:gdLst>
                    <a:gd name="T0" fmla="*/ 643 w 643"/>
                    <a:gd name="T1" fmla="*/ 276 h 600"/>
                    <a:gd name="T2" fmla="*/ 643 w 643"/>
                    <a:gd name="T3" fmla="*/ 386 h 600"/>
                    <a:gd name="T4" fmla="*/ 446 w 643"/>
                    <a:gd name="T5" fmla="*/ 272 h 600"/>
                    <a:gd name="T6" fmla="*/ 429 w 643"/>
                    <a:gd name="T7" fmla="*/ 282 h 600"/>
                    <a:gd name="T8" fmla="*/ 341 w 643"/>
                    <a:gd name="T9" fmla="*/ 543 h 600"/>
                    <a:gd name="T10" fmla="*/ 57 w 643"/>
                    <a:gd name="T11" fmla="*/ 467 h 600"/>
                    <a:gd name="T12" fmla="*/ 133 w 643"/>
                    <a:gd name="T13" fmla="*/ 183 h 600"/>
                    <a:gd name="T14" fmla="*/ 403 w 643"/>
                    <a:gd name="T15" fmla="*/ 237 h 600"/>
                    <a:gd name="T16" fmla="*/ 420 w 643"/>
                    <a:gd name="T17" fmla="*/ 227 h 600"/>
                    <a:gd name="T18" fmla="*/ 396 w 643"/>
                    <a:gd name="T19" fmla="*/ 115 h 600"/>
                    <a:gd name="T20" fmla="*/ 422 w 643"/>
                    <a:gd name="T21" fmla="*/ 0 h 600"/>
                    <a:gd name="T22" fmla="*/ 516 w 643"/>
                    <a:gd name="T23" fmla="*/ 55 h 600"/>
                    <a:gd name="T24" fmla="*/ 505 w 643"/>
                    <a:gd name="T25" fmla="*/ 115 h 600"/>
                    <a:gd name="T26" fmla="*/ 643 w 643"/>
                    <a:gd name="T27" fmla="*/ 276 h 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3" h="600">
                      <a:moveTo>
                        <a:pt x="643" y="276"/>
                      </a:moveTo>
                      <a:cubicBezTo>
                        <a:pt x="643" y="386"/>
                        <a:pt x="643" y="386"/>
                        <a:pt x="643" y="386"/>
                      </a:cubicBezTo>
                      <a:cubicBezTo>
                        <a:pt x="562" y="378"/>
                        <a:pt x="491" y="335"/>
                        <a:pt x="446" y="272"/>
                      </a:cubicBezTo>
                      <a:cubicBezTo>
                        <a:pt x="429" y="282"/>
                        <a:pt x="429" y="282"/>
                        <a:pt x="429" y="282"/>
                      </a:cubicBezTo>
                      <a:cubicBezTo>
                        <a:pt x="469" y="377"/>
                        <a:pt x="433" y="490"/>
                        <a:pt x="341" y="543"/>
                      </a:cubicBezTo>
                      <a:cubicBezTo>
                        <a:pt x="242" y="600"/>
                        <a:pt x="115" y="566"/>
                        <a:pt x="57" y="467"/>
                      </a:cubicBezTo>
                      <a:cubicBezTo>
                        <a:pt x="0" y="367"/>
                        <a:pt x="34" y="240"/>
                        <a:pt x="133" y="183"/>
                      </a:cubicBezTo>
                      <a:cubicBezTo>
                        <a:pt x="225" y="130"/>
                        <a:pt x="340" y="155"/>
                        <a:pt x="403" y="237"/>
                      </a:cubicBezTo>
                      <a:cubicBezTo>
                        <a:pt x="420" y="227"/>
                        <a:pt x="420" y="227"/>
                        <a:pt x="420" y="227"/>
                      </a:cubicBezTo>
                      <a:cubicBezTo>
                        <a:pt x="405" y="193"/>
                        <a:pt x="396" y="155"/>
                        <a:pt x="396" y="115"/>
                      </a:cubicBezTo>
                      <a:cubicBezTo>
                        <a:pt x="396" y="74"/>
                        <a:pt x="405" y="35"/>
                        <a:pt x="422" y="0"/>
                      </a:cubicBezTo>
                      <a:cubicBezTo>
                        <a:pt x="516" y="55"/>
                        <a:pt x="516" y="55"/>
                        <a:pt x="516" y="55"/>
                      </a:cubicBezTo>
                      <a:cubicBezTo>
                        <a:pt x="509" y="73"/>
                        <a:pt x="505" y="94"/>
                        <a:pt x="505" y="115"/>
                      </a:cubicBezTo>
                      <a:cubicBezTo>
                        <a:pt x="505" y="196"/>
                        <a:pt x="565" y="264"/>
                        <a:pt x="643" y="27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5400" dir="5400000" algn="t" rotWithShape="0">
                    <a:srgbClr val="000000">
                      <a:alpha val="26999"/>
                    </a:srgb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404927" y="4131423"/>
                  <a:ext cx="1328738" cy="1323975"/>
                </a:xfrm>
                <a:custGeom>
                  <a:avLst/>
                  <a:gdLst>
                    <a:gd name="T0" fmla="*/ 354 w 354"/>
                    <a:gd name="T1" fmla="*/ 146 h 353"/>
                    <a:gd name="T2" fmla="*/ 147 w 354"/>
                    <a:gd name="T3" fmla="*/ 353 h 353"/>
                    <a:gd name="T4" fmla="*/ 0 w 354"/>
                    <a:gd name="T5" fmla="*/ 293 h 353"/>
                    <a:gd name="T6" fmla="*/ 293 w 354"/>
                    <a:gd name="T7" fmla="*/ 0 h 353"/>
                    <a:gd name="T8" fmla="*/ 354 w 354"/>
                    <a:gd name="T9" fmla="*/ 146 h 3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353">
                      <a:moveTo>
                        <a:pt x="354" y="146"/>
                      </a:moveTo>
                      <a:cubicBezTo>
                        <a:pt x="354" y="261"/>
                        <a:pt x="261" y="353"/>
                        <a:pt x="147" y="353"/>
                      </a:cubicBezTo>
                      <a:cubicBezTo>
                        <a:pt x="90" y="353"/>
                        <a:pt x="38" y="330"/>
                        <a:pt x="0" y="293"/>
                      </a:cubicBezTo>
                      <a:cubicBezTo>
                        <a:pt x="293" y="0"/>
                        <a:pt x="293" y="0"/>
                        <a:pt x="293" y="0"/>
                      </a:cubicBezTo>
                      <a:cubicBezTo>
                        <a:pt x="331" y="37"/>
                        <a:pt x="354" y="89"/>
                        <a:pt x="354" y="1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200" dirty="0">
                    <a:latin typeface="Calibri"/>
                  </a:endParaRPr>
                </a:p>
              </p:txBody>
            </p:sp>
          </p:grpSp>
          <p:sp>
            <p:nvSpPr>
              <p:cNvPr id="16" name="TextBox 21"/>
              <p:cNvSpPr txBox="1">
                <a:spLocks noChangeArrowheads="1"/>
              </p:cNvSpPr>
              <p:nvPr/>
            </p:nvSpPr>
            <p:spPr bwMode="auto">
              <a:xfrm>
                <a:off x="2176464" y="4435026"/>
                <a:ext cx="1514477" cy="4596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6940" dir="5400000" algn="tl" rotWithShape="0">
                  <a:srgbClr val="000000">
                    <a:alpha val="26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2100"/>
                  </a:lnSpc>
                  <a:defRPr b="0" i="0">
                    <a:solidFill>
                      <a:srgbClr val="FFFFFF"/>
                    </a:solidFill>
                    <a:latin typeface="Arial"/>
                    <a:cs typeface="Arial"/>
                  </a:defRPr>
                </a:lvl1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US" sz="1600" dirty="0">
                    <a:latin typeface="Calibri"/>
                    <a:cs typeface="Calibri"/>
                  </a:rPr>
                  <a:t>Text</a:t>
                </a:r>
              </a:p>
            </p:txBody>
          </p:sp>
          <p:sp>
            <p:nvSpPr>
              <p:cNvPr id="17" name="TextBox 22"/>
              <p:cNvSpPr txBox="1">
                <a:spLocks noChangeArrowheads="1"/>
              </p:cNvSpPr>
              <p:nvPr/>
            </p:nvSpPr>
            <p:spPr bwMode="auto">
              <a:xfrm>
                <a:off x="5473700" y="4435026"/>
                <a:ext cx="1514477" cy="4596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6940" dir="5400000" algn="tl" rotWithShape="0">
                  <a:srgbClr val="000000">
                    <a:alpha val="26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2100"/>
                  </a:lnSpc>
                  <a:defRPr b="0" i="0">
                    <a:solidFill>
                      <a:srgbClr val="FFFFFF"/>
                    </a:solidFill>
                    <a:latin typeface="Arial"/>
                    <a:cs typeface="Arial"/>
                  </a:defRPr>
                </a:lvl1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US" sz="1600" dirty="0">
                    <a:latin typeface="Calibri"/>
                    <a:cs typeface="Calibri"/>
                  </a:rPr>
                  <a:t>Text</a:t>
                </a:r>
              </a:p>
            </p:txBody>
          </p:sp>
          <p:sp>
            <p:nvSpPr>
              <p:cNvPr id="18" name="TextBox 23"/>
              <p:cNvSpPr txBox="1">
                <a:spLocks noChangeArrowheads="1"/>
              </p:cNvSpPr>
              <p:nvPr/>
            </p:nvSpPr>
            <p:spPr bwMode="auto">
              <a:xfrm>
                <a:off x="3825874" y="1564828"/>
                <a:ext cx="1514477" cy="4596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6940" dir="5400000" algn="tl" rotWithShape="0">
                  <a:srgbClr val="000000">
                    <a:alpha val="26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2100"/>
                  </a:lnSpc>
                  <a:defRPr b="0" i="0">
                    <a:solidFill>
                      <a:srgbClr val="FFFFFF"/>
                    </a:solidFill>
                    <a:latin typeface="Arial"/>
                    <a:cs typeface="Arial"/>
                  </a:defRPr>
                </a:lvl1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en-US" sz="1600" dirty="0">
                    <a:latin typeface="Calibri"/>
                    <a:cs typeface="Calibri"/>
                  </a:rPr>
                  <a:t>Text</a:t>
                </a:r>
              </a:p>
            </p:txBody>
          </p:sp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87293" y="1917328"/>
              <a:ext cx="502348" cy="50615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0640" y="339471"/>
              <a:ext cx="467992" cy="4646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7191" y="1932130"/>
              <a:ext cx="461731" cy="465102"/>
            </a:xfrm>
            <a:prstGeom prst="rect">
              <a:avLst/>
            </a:prstGeom>
          </p:spPr>
        </p:pic>
        <p:sp>
          <p:nvSpPr>
            <p:cNvPr id="12" name="Botón de acción: Ayuda 11">
              <a:hlinkClick r:id="" action="ppaction://noaction" highlightClick="1"/>
            </p:cNvPr>
            <p:cNvSpPr/>
            <p:nvPr/>
          </p:nvSpPr>
          <p:spPr>
            <a:xfrm>
              <a:off x="10382370" y="1445189"/>
              <a:ext cx="467992" cy="432734"/>
            </a:xfrm>
            <a:prstGeom prst="actionButtonHelp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9" name="Título 1"/>
          <p:cNvSpPr>
            <a:spLocks noGrp="1"/>
          </p:cNvSpPr>
          <p:nvPr>
            <p:ph type="title"/>
          </p:nvPr>
        </p:nvSpPr>
        <p:spPr>
          <a:xfrm>
            <a:off x="-400469" y="219199"/>
            <a:ext cx="9230816" cy="1143000"/>
          </a:xfrm>
        </p:spPr>
        <p:txBody>
          <a:bodyPr/>
          <a:lstStyle/>
          <a:p>
            <a:r>
              <a:rPr lang="es-MX" sz="4000" dirty="0" smtClean="0"/>
              <a:t> </a:t>
            </a:r>
            <a:r>
              <a:rPr lang="es-MX" sz="3200" dirty="0" smtClean="0"/>
              <a:t>2. SEMÁNTICA WEB</a:t>
            </a:r>
            <a:endParaRPr lang="es-MX" sz="3200" dirty="0"/>
          </a:p>
        </p:txBody>
      </p:sp>
      <p:grpSp>
        <p:nvGrpSpPr>
          <p:cNvPr id="87" name="Group 42"/>
          <p:cNvGrpSpPr>
            <a:grpSpLocks noChangeAspect="1"/>
          </p:cNvGrpSpPr>
          <p:nvPr/>
        </p:nvGrpSpPr>
        <p:grpSpPr>
          <a:xfrm>
            <a:off x="3310868" y="4921524"/>
            <a:ext cx="2379955" cy="1224136"/>
            <a:chOff x="258763" y="1512888"/>
            <a:chExt cx="8626475" cy="4437062"/>
          </a:xfrm>
        </p:grpSpPr>
        <p:sp>
          <p:nvSpPr>
            <p:cNvPr id="88" name="Freeform 38"/>
            <p:cNvSpPr>
              <a:spLocks/>
            </p:cNvSpPr>
            <p:nvPr/>
          </p:nvSpPr>
          <p:spPr bwMode="auto">
            <a:xfrm rot="10800000">
              <a:off x="258763" y="1512888"/>
              <a:ext cx="4291012" cy="4437062"/>
            </a:xfrm>
            <a:custGeom>
              <a:avLst/>
              <a:gdLst>
                <a:gd name="T0" fmla="*/ 11204 w 383"/>
                <a:gd name="T1" fmla="*/ 1400588 h 396"/>
                <a:gd name="T2" fmla="*/ 1165184 w 383"/>
                <a:gd name="T3" fmla="*/ 1400588 h 396"/>
                <a:gd name="T4" fmla="*/ 1165184 w 383"/>
                <a:gd name="T5" fmla="*/ 627463 h 396"/>
                <a:gd name="T6" fmla="*/ 3898884 w 383"/>
                <a:gd name="T7" fmla="*/ 2207327 h 396"/>
                <a:gd name="T8" fmla="*/ 1165184 w 383"/>
                <a:gd name="T9" fmla="*/ 3775985 h 396"/>
                <a:gd name="T10" fmla="*/ 1165184 w 383"/>
                <a:gd name="T11" fmla="*/ 3002861 h 396"/>
                <a:gd name="T12" fmla="*/ 0 w 383"/>
                <a:gd name="T13" fmla="*/ 3002861 h 396"/>
                <a:gd name="T14" fmla="*/ 2072683 w 383"/>
                <a:gd name="T15" fmla="*/ 4437063 h 396"/>
                <a:gd name="T16" fmla="*/ 4291013 w 383"/>
                <a:gd name="T17" fmla="*/ 2218532 h 396"/>
                <a:gd name="T18" fmla="*/ 2072683 w 383"/>
                <a:gd name="T19" fmla="*/ 0 h 396"/>
                <a:gd name="T20" fmla="*/ 11204 w 383"/>
                <a:gd name="T21" fmla="*/ 1400588 h 3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3" h="396">
                  <a:moveTo>
                    <a:pt x="1" y="125"/>
                  </a:moveTo>
                  <a:cubicBezTo>
                    <a:pt x="104" y="125"/>
                    <a:pt x="104" y="125"/>
                    <a:pt x="104" y="125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348" y="197"/>
                    <a:pt x="348" y="197"/>
                    <a:pt x="348" y="197"/>
                  </a:cubicBezTo>
                  <a:cubicBezTo>
                    <a:pt x="104" y="337"/>
                    <a:pt x="104" y="337"/>
                    <a:pt x="104" y="337"/>
                  </a:cubicBezTo>
                  <a:cubicBezTo>
                    <a:pt x="104" y="268"/>
                    <a:pt x="104" y="268"/>
                    <a:pt x="10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8" y="342"/>
                    <a:pt x="101" y="396"/>
                    <a:pt x="185" y="396"/>
                  </a:cubicBezTo>
                  <a:cubicBezTo>
                    <a:pt x="295" y="396"/>
                    <a:pt x="383" y="307"/>
                    <a:pt x="383" y="198"/>
                  </a:cubicBezTo>
                  <a:cubicBezTo>
                    <a:pt x="383" y="88"/>
                    <a:pt x="295" y="0"/>
                    <a:pt x="185" y="0"/>
                  </a:cubicBezTo>
                  <a:cubicBezTo>
                    <a:pt x="101" y="0"/>
                    <a:pt x="30" y="52"/>
                    <a:pt x="1" y="12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 sz="1200" dirty="0">
                <a:latin typeface="Calibri"/>
              </a:endParaRPr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 rot="10800000">
              <a:off x="4594226" y="1512888"/>
              <a:ext cx="4291012" cy="4437062"/>
            </a:xfrm>
            <a:custGeom>
              <a:avLst/>
              <a:gdLst>
                <a:gd name="T0" fmla="*/ 4279809 w 383"/>
                <a:gd name="T1" fmla="*/ 3025270 h 396"/>
                <a:gd name="T2" fmla="*/ 3125829 w 383"/>
                <a:gd name="T3" fmla="*/ 3025270 h 396"/>
                <a:gd name="T4" fmla="*/ 3125829 w 383"/>
                <a:gd name="T5" fmla="*/ 3809600 h 396"/>
                <a:gd name="T6" fmla="*/ 403333 w 383"/>
                <a:gd name="T7" fmla="*/ 2218532 h 396"/>
                <a:gd name="T8" fmla="*/ 3125829 w 383"/>
                <a:gd name="T9" fmla="*/ 649873 h 396"/>
                <a:gd name="T10" fmla="*/ 3125829 w 383"/>
                <a:gd name="T11" fmla="*/ 1434202 h 396"/>
                <a:gd name="T12" fmla="*/ 4291013 w 383"/>
                <a:gd name="T13" fmla="*/ 1434202 h 396"/>
                <a:gd name="T14" fmla="*/ 2218330 w 383"/>
                <a:gd name="T15" fmla="*/ 0 h 396"/>
                <a:gd name="T16" fmla="*/ 0 w 383"/>
                <a:gd name="T17" fmla="*/ 2218532 h 396"/>
                <a:gd name="T18" fmla="*/ 2218330 w 383"/>
                <a:gd name="T19" fmla="*/ 4437063 h 396"/>
                <a:gd name="T20" fmla="*/ 4279809 w 383"/>
                <a:gd name="T21" fmla="*/ 3025270 h 3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3" h="396">
                  <a:moveTo>
                    <a:pt x="382" y="270"/>
                  </a:moveTo>
                  <a:cubicBezTo>
                    <a:pt x="279" y="270"/>
                    <a:pt x="279" y="270"/>
                    <a:pt x="279" y="270"/>
                  </a:cubicBezTo>
                  <a:cubicBezTo>
                    <a:pt x="279" y="340"/>
                    <a:pt x="279" y="340"/>
                    <a:pt x="279" y="340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128"/>
                    <a:pt x="279" y="128"/>
                    <a:pt x="279" y="128"/>
                  </a:cubicBezTo>
                  <a:cubicBezTo>
                    <a:pt x="383" y="128"/>
                    <a:pt x="383" y="128"/>
                    <a:pt x="383" y="128"/>
                  </a:cubicBezTo>
                  <a:cubicBezTo>
                    <a:pt x="355" y="53"/>
                    <a:pt x="283" y="0"/>
                    <a:pt x="198" y="0"/>
                  </a:cubicBezTo>
                  <a:cubicBezTo>
                    <a:pt x="89" y="0"/>
                    <a:pt x="0" y="88"/>
                    <a:pt x="0" y="198"/>
                  </a:cubicBezTo>
                  <a:cubicBezTo>
                    <a:pt x="0" y="307"/>
                    <a:pt x="89" y="396"/>
                    <a:pt x="198" y="396"/>
                  </a:cubicBezTo>
                  <a:cubicBezTo>
                    <a:pt x="282" y="396"/>
                    <a:pt x="353" y="344"/>
                    <a:pt x="382" y="27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</a:gradFill>
            <a:ln w="9525" cap="flat" cmpd="sng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 sz="1200" dirty="0">
                <a:latin typeface="Calibri"/>
              </a:endParaRPr>
            </a:p>
          </p:txBody>
        </p:sp>
      </p:grpSp>
      <p:sp>
        <p:nvSpPr>
          <p:cNvPr id="92" name="CuadroTexto 91"/>
          <p:cNvSpPr txBox="1"/>
          <p:nvPr/>
        </p:nvSpPr>
        <p:spPr>
          <a:xfrm>
            <a:off x="3555945" y="5302759"/>
            <a:ext cx="205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ESTANDARIZACIÓN</a:t>
            </a:r>
          </a:p>
          <a:p>
            <a:pPr algn="ctr"/>
            <a:r>
              <a:rPr lang="es-MX" sz="1200" dirty="0"/>
              <a:t>DE FORMATOS</a:t>
            </a:r>
          </a:p>
        </p:txBody>
      </p:sp>
      <p:grpSp>
        <p:nvGrpSpPr>
          <p:cNvPr id="32" name="Group 42"/>
          <p:cNvGrpSpPr/>
          <p:nvPr/>
        </p:nvGrpSpPr>
        <p:grpSpPr>
          <a:xfrm rot="710729">
            <a:off x="7517997" y="5334544"/>
            <a:ext cx="1415887" cy="1317964"/>
            <a:chOff x="-519930" y="1836832"/>
            <a:chExt cx="1796947" cy="1482409"/>
          </a:xfrm>
          <a:solidFill>
            <a:schemeClr val="bg1">
              <a:lumMod val="50000"/>
            </a:schemeClr>
          </a:solidFill>
        </p:grpSpPr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-519930" y="1836832"/>
              <a:ext cx="1796947" cy="1482409"/>
            </a:xfrm>
            <a:custGeom>
              <a:avLst/>
              <a:gdLst>
                <a:gd name="T0" fmla="*/ 782 w 1041"/>
                <a:gd name="T1" fmla="*/ 0 h 903"/>
                <a:gd name="T2" fmla="*/ 1041 w 1041"/>
                <a:gd name="T3" fmla="*/ 452 h 903"/>
                <a:gd name="T4" fmla="*/ 782 w 1041"/>
                <a:gd name="T5" fmla="*/ 903 h 903"/>
                <a:gd name="T6" fmla="*/ 262 w 1041"/>
                <a:gd name="T7" fmla="*/ 903 h 903"/>
                <a:gd name="T8" fmla="*/ 0 w 1041"/>
                <a:gd name="T9" fmla="*/ 452 h 903"/>
                <a:gd name="T10" fmla="*/ 262 w 1041"/>
                <a:gd name="T11" fmla="*/ 0 h 903"/>
                <a:gd name="T12" fmla="*/ 782 w 1041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903">
                  <a:moveTo>
                    <a:pt x="782" y="0"/>
                  </a:moveTo>
                  <a:lnTo>
                    <a:pt x="1041" y="452"/>
                  </a:lnTo>
                  <a:lnTo>
                    <a:pt x="782" y="903"/>
                  </a:lnTo>
                  <a:lnTo>
                    <a:pt x="262" y="903"/>
                  </a:lnTo>
                  <a:lnTo>
                    <a:pt x="0" y="452"/>
                  </a:lnTo>
                  <a:lnTo>
                    <a:pt x="262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defTabSz="342900"/>
              <a:endParaRPr lang="en-US" dirty="0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 rot="20001522">
              <a:off x="-385349" y="2348664"/>
              <a:ext cx="1446794" cy="353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defRPr/>
              </a:pPr>
              <a:r>
                <a:rPr lang="en-US" sz="1100" dirty="0"/>
                <a:t>TECNOLÓGICO</a:t>
              </a:r>
            </a:p>
          </p:txBody>
        </p:sp>
      </p:grp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1253970277"/>
              </p:ext>
            </p:extLst>
          </p:nvPr>
        </p:nvGraphicFramePr>
        <p:xfrm>
          <a:off x="4583409" y="2090651"/>
          <a:ext cx="3384376" cy="238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03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Seguridad Informática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53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 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CIUDADANO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400" dirty="0" smtClean="0"/>
              <a:t>1. </a:t>
            </a:r>
            <a:r>
              <a:rPr lang="es-CO" sz="2800" dirty="0" smtClean="0"/>
              <a:t>Empoderamiento al Ciudadano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4183048"/>
              </p:ext>
            </p:extLst>
          </p:nvPr>
        </p:nvGraphicFramePr>
        <p:xfrm>
          <a:off x="1979712" y="2204864"/>
          <a:ext cx="7116581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520" y="2636912"/>
            <a:ext cx="2624095" cy="2323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16"/>
          <p:cNvSpPr>
            <a:spLocks/>
          </p:cNvSpPr>
          <p:nvPr/>
        </p:nvSpPr>
        <p:spPr bwMode="auto">
          <a:xfrm rot="20853297">
            <a:off x="7600310" y="5441310"/>
            <a:ext cx="1431131" cy="1200643"/>
          </a:xfrm>
          <a:custGeom>
            <a:avLst/>
            <a:gdLst>
              <a:gd name="T0" fmla="*/ 780 w 1039"/>
              <a:gd name="T1" fmla="*/ 0 h 903"/>
              <a:gd name="T2" fmla="*/ 1039 w 1039"/>
              <a:gd name="T3" fmla="*/ 452 h 903"/>
              <a:gd name="T4" fmla="*/ 780 w 1039"/>
              <a:gd name="T5" fmla="*/ 903 h 903"/>
              <a:gd name="T6" fmla="*/ 260 w 1039"/>
              <a:gd name="T7" fmla="*/ 903 h 903"/>
              <a:gd name="T8" fmla="*/ 0 w 1039"/>
              <a:gd name="T9" fmla="*/ 452 h 903"/>
              <a:gd name="T10" fmla="*/ 260 w 1039"/>
              <a:gd name="T11" fmla="*/ 0 h 903"/>
              <a:gd name="T12" fmla="*/ 780 w 1039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9" h="903">
                <a:moveTo>
                  <a:pt x="780" y="0"/>
                </a:moveTo>
                <a:lnTo>
                  <a:pt x="1039" y="452"/>
                </a:lnTo>
                <a:lnTo>
                  <a:pt x="780" y="903"/>
                </a:lnTo>
                <a:lnTo>
                  <a:pt x="260" y="903"/>
                </a:lnTo>
                <a:lnTo>
                  <a:pt x="0" y="452"/>
                </a:lnTo>
                <a:lnTo>
                  <a:pt x="260" y="0"/>
                </a:lnTo>
                <a:lnTo>
                  <a:pt x="7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defTabSz="342900"/>
            <a:r>
              <a:rPr lang="en-US" dirty="0"/>
              <a:t>CIUDADANO </a:t>
            </a:r>
          </a:p>
        </p:txBody>
      </p:sp>
    </p:spTree>
    <p:extLst>
      <p:ext uri="{BB962C8B-B14F-4D97-AF65-F5344CB8AC3E}">
        <p14:creationId xmlns:p14="http://schemas.microsoft.com/office/powerpoint/2010/main" val="32175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LAS EMPRESAS</a:t>
            </a:r>
            <a:br>
              <a:rPr lang="es-MX" dirty="0" smtClean="0"/>
            </a:br>
            <a:r>
              <a:rPr lang="es-MX" sz="2400" dirty="0" smtClean="0"/>
              <a:t>2.1</a:t>
            </a:r>
            <a:r>
              <a:rPr lang="es-MX" sz="2800" dirty="0" smtClean="0"/>
              <a:t>Libre </a:t>
            </a:r>
            <a:r>
              <a:rPr lang="es-MX" sz="2800" dirty="0"/>
              <a:t>competencia vs. Open Data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67295" y="3789040"/>
            <a:ext cx="3142948" cy="52322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Empresas Estatales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28185" y="1988839"/>
            <a:ext cx="2736304" cy="2804261"/>
            <a:chOff x="7071162" y="2359"/>
            <a:chExt cx="3208669" cy="3208669"/>
          </a:xfrm>
        </p:grpSpPr>
        <p:sp>
          <p:nvSpPr>
            <p:cNvPr id="7" name="Flecha arriba 6"/>
            <p:cNvSpPr/>
            <p:nvPr/>
          </p:nvSpPr>
          <p:spPr>
            <a:xfrm rot="5400000">
              <a:off x="7071162" y="2359"/>
              <a:ext cx="3208669" cy="3208669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Flecha arriba 4"/>
            <p:cNvSpPr/>
            <p:nvPr/>
          </p:nvSpPr>
          <p:spPr>
            <a:xfrm>
              <a:off x="7071163" y="804526"/>
              <a:ext cx="2647152" cy="1604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dirty="0"/>
                <a:t>Conveniencia Comercial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491876" y="1988839"/>
            <a:ext cx="2554677" cy="2820214"/>
            <a:chOff x="1944233" y="0"/>
            <a:chExt cx="3208670" cy="3208669"/>
          </a:xfrm>
        </p:grpSpPr>
        <p:sp>
          <p:nvSpPr>
            <p:cNvPr id="10" name="Flecha arriba 9"/>
            <p:cNvSpPr/>
            <p:nvPr/>
          </p:nvSpPr>
          <p:spPr>
            <a:xfrm rot="16200000">
              <a:off x="1944233" y="0"/>
              <a:ext cx="3208669" cy="3208669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Flecha arriba 4"/>
            <p:cNvSpPr/>
            <p:nvPr/>
          </p:nvSpPr>
          <p:spPr>
            <a:xfrm rot="21600000">
              <a:off x="2505751" y="802166"/>
              <a:ext cx="2647152" cy="1604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>
                  <a:solidFill>
                    <a:schemeClr val="tx1"/>
                  </a:solidFill>
                </a:rPr>
                <a:t>Transparencia 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67295" y="2167238"/>
            <a:ext cx="3192785" cy="52322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Ciudadanos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67295" y="2908806"/>
            <a:ext cx="3180878" cy="542841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Empresas Privadas</a:t>
            </a:r>
          </a:p>
        </p:txBody>
      </p:sp>
      <p:pic>
        <p:nvPicPr>
          <p:cNvPr id="1028" name="Picture 4" descr="http://www.tusclicks.cl/blog/wp-content/uploads/2013/06/exitos-y-fraca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528392" cy="20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6"/>
          <p:cNvSpPr>
            <a:spLocks/>
          </p:cNvSpPr>
          <p:nvPr/>
        </p:nvSpPr>
        <p:spPr bwMode="auto">
          <a:xfrm rot="20853297">
            <a:off x="7852910" y="5513973"/>
            <a:ext cx="1431131" cy="1200643"/>
          </a:xfrm>
          <a:custGeom>
            <a:avLst/>
            <a:gdLst>
              <a:gd name="T0" fmla="*/ 780 w 1039"/>
              <a:gd name="T1" fmla="*/ 0 h 903"/>
              <a:gd name="T2" fmla="*/ 1039 w 1039"/>
              <a:gd name="T3" fmla="*/ 452 h 903"/>
              <a:gd name="T4" fmla="*/ 780 w 1039"/>
              <a:gd name="T5" fmla="*/ 903 h 903"/>
              <a:gd name="T6" fmla="*/ 260 w 1039"/>
              <a:gd name="T7" fmla="*/ 903 h 903"/>
              <a:gd name="T8" fmla="*/ 0 w 1039"/>
              <a:gd name="T9" fmla="*/ 452 h 903"/>
              <a:gd name="T10" fmla="*/ 260 w 1039"/>
              <a:gd name="T11" fmla="*/ 0 h 903"/>
              <a:gd name="T12" fmla="*/ 780 w 1039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9" h="903">
                <a:moveTo>
                  <a:pt x="780" y="0"/>
                </a:moveTo>
                <a:lnTo>
                  <a:pt x="1039" y="452"/>
                </a:lnTo>
                <a:lnTo>
                  <a:pt x="780" y="903"/>
                </a:lnTo>
                <a:lnTo>
                  <a:pt x="260" y="903"/>
                </a:lnTo>
                <a:lnTo>
                  <a:pt x="0" y="452"/>
                </a:lnTo>
                <a:lnTo>
                  <a:pt x="260" y="0"/>
                </a:lnTo>
                <a:lnTo>
                  <a:pt x="7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defTabSz="342900"/>
            <a:r>
              <a:rPr lang="en-US" dirty="0"/>
              <a:t>CIUDADANO </a:t>
            </a:r>
          </a:p>
        </p:txBody>
      </p:sp>
    </p:spTree>
    <p:extLst>
      <p:ext uri="{BB962C8B-B14F-4D97-AF65-F5344CB8AC3E}">
        <p14:creationId xmlns:p14="http://schemas.microsoft.com/office/powerpoint/2010/main" val="21139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5"/>
          <p:cNvGrpSpPr/>
          <p:nvPr/>
        </p:nvGrpSpPr>
        <p:grpSpPr>
          <a:xfrm>
            <a:off x="0" y="1052736"/>
            <a:ext cx="8928992" cy="4027586"/>
            <a:chOff x="976313" y="2062163"/>
            <a:chExt cx="6288087" cy="3341687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976313" y="2062163"/>
              <a:ext cx="6288087" cy="3341687"/>
              <a:chOff x="976313" y="2062162"/>
              <a:chExt cx="6288088" cy="334168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976313" y="2062162"/>
                <a:ext cx="6284913" cy="3341688"/>
              </a:xfrm>
              <a:custGeom>
                <a:avLst/>
                <a:gdLst>
                  <a:gd name="T0" fmla="*/ 6284913 w 1676"/>
                  <a:gd name="T1" fmla="*/ 0 h 891"/>
                  <a:gd name="T2" fmla="*/ 1672477 w 1676"/>
                  <a:gd name="T3" fmla="*/ 0 h 891"/>
                  <a:gd name="T4" fmla="*/ 0 w 1676"/>
                  <a:gd name="T5" fmla="*/ 1672719 h 891"/>
                  <a:gd name="T6" fmla="*/ 1672477 w 1676"/>
                  <a:gd name="T7" fmla="*/ 3341688 h 891"/>
                  <a:gd name="T8" fmla="*/ 1672477 w 1676"/>
                  <a:gd name="T9" fmla="*/ 2786615 h 891"/>
                  <a:gd name="T10" fmla="*/ 554992 w 1676"/>
                  <a:gd name="T11" fmla="*/ 1672719 h 891"/>
                  <a:gd name="T12" fmla="*/ 1672477 w 1676"/>
                  <a:gd name="T13" fmla="*/ 555073 h 891"/>
                  <a:gd name="T14" fmla="*/ 6284913 w 1676"/>
                  <a:gd name="T15" fmla="*/ 555073 h 891"/>
                  <a:gd name="T16" fmla="*/ 6284913 w 1676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6" h="891">
                    <a:moveTo>
                      <a:pt x="1676" y="0"/>
                    </a:moveTo>
                    <a:cubicBezTo>
                      <a:pt x="446" y="0"/>
                      <a:pt x="446" y="0"/>
                      <a:pt x="446" y="0"/>
                    </a:cubicBezTo>
                    <a:cubicBezTo>
                      <a:pt x="199" y="0"/>
                      <a:pt x="0" y="199"/>
                      <a:pt x="0" y="446"/>
                    </a:cubicBezTo>
                    <a:cubicBezTo>
                      <a:pt x="0" y="692"/>
                      <a:pt x="199" y="891"/>
                      <a:pt x="446" y="891"/>
                    </a:cubicBezTo>
                    <a:cubicBezTo>
                      <a:pt x="446" y="743"/>
                      <a:pt x="446" y="743"/>
                      <a:pt x="446" y="743"/>
                    </a:cubicBezTo>
                    <a:cubicBezTo>
                      <a:pt x="281" y="743"/>
                      <a:pt x="148" y="610"/>
                      <a:pt x="148" y="446"/>
                    </a:cubicBezTo>
                    <a:cubicBezTo>
                      <a:pt x="148" y="281"/>
                      <a:pt x="281" y="148"/>
                      <a:pt x="446" y="148"/>
                    </a:cubicBezTo>
                    <a:cubicBezTo>
                      <a:pt x="1676" y="148"/>
                      <a:pt x="1676" y="148"/>
                      <a:pt x="1676" y="148"/>
                    </a:cubicBez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FF731D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srgbClr val="000000">
                    <a:alpha val="26666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endParaRPr lang="en-US" sz="1100" dirty="0">
                  <a:latin typeface="Calibri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2651126" y="2062162"/>
                <a:ext cx="4613275" cy="558800"/>
              </a:xfrm>
              <a:custGeom>
                <a:avLst/>
                <a:gdLst>
                  <a:gd name="T0" fmla="*/ 4613275 w 2906"/>
                  <a:gd name="T1" fmla="*/ 0 h 352"/>
                  <a:gd name="T2" fmla="*/ 0 w 2906"/>
                  <a:gd name="T3" fmla="*/ 558800 h 352"/>
                  <a:gd name="T4" fmla="*/ 4613275 w 2906"/>
                  <a:gd name="T5" fmla="*/ 558800 h 352"/>
                  <a:gd name="T6" fmla="*/ 4613275 w 2906"/>
                  <a:gd name="T7" fmla="*/ 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06" h="352">
                    <a:moveTo>
                      <a:pt x="2906" y="0"/>
                    </a:moveTo>
                    <a:lnTo>
                      <a:pt x="0" y="352"/>
                    </a:lnTo>
                    <a:lnTo>
                      <a:pt x="2906" y="352"/>
                    </a:lnTo>
                    <a:lnTo>
                      <a:pt x="29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62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Calibri"/>
                </a:endParaRPr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2647950" y="2617788"/>
              <a:ext cx="4616450" cy="558800"/>
              <a:chOff x="2638425" y="2617787"/>
              <a:chExt cx="4616450" cy="558800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2638425" y="2617787"/>
                <a:ext cx="4616450" cy="55880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400" dirty="0">
                  <a:latin typeface="Calibri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2638425" y="2617787"/>
                <a:ext cx="4613275" cy="558800"/>
              </a:xfrm>
              <a:custGeom>
                <a:avLst/>
                <a:gdLst>
                  <a:gd name="T0" fmla="*/ 4613275 w 2906"/>
                  <a:gd name="T1" fmla="*/ 0 h 352"/>
                  <a:gd name="T2" fmla="*/ 0 w 2906"/>
                  <a:gd name="T3" fmla="*/ 558800 h 352"/>
                  <a:gd name="T4" fmla="*/ 4613275 w 2906"/>
                  <a:gd name="T5" fmla="*/ 558800 h 352"/>
                  <a:gd name="T6" fmla="*/ 4613275 w 2906"/>
                  <a:gd name="T7" fmla="*/ 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06" h="352">
                    <a:moveTo>
                      <a:pt x="2906" y="0"/>
                    </a:moveTo>
                    <a:lnTo>
                      <a:pt x="0" y="352"/>
                    </a:lnTo>
                    <a:lnTo>
                      <a:pt x="2906" y="352"/>
                    </a:lnTo>
                    <a:lnTo>
                      <a:pt x="29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62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Calibri"/>
                </a:endParaRPr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647950" y="3176588"/>
              <a:ext cx="4616450" cy="558800"/>
              <a:chOff x="2638425" y="3176587"/>
              <a:chExt cx="4616450" cy="558800"/>
            </a:xfrm>
          </p:grpSpPr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2638425" y="3176587"/>
                <a:ext cx="4616450" cy="558800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400" dirty="0">
                  <a:latin typeface="Calibri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2638425" y="3176587"/>
                <a:ext cx="4613275" cy="558800"/>
              </a:xfrm>
              <a:custGeom>
                <a:avLst/>
                <a:gdLst>
                  <a:gd name="T0" fmla="*/ 4613275 w 2906"/>
                  <a:gd name="T1" fmla="*/ 0 h 352"/>
                  <a:gd name="T2" fmla="*/ 0 w 2906"/>
                  <a:gd name="T3" fmla="*/ 558800 h 352"/>
                  <a:gd name="T4" fmla="*/ 4613275 w 2906"/>
                  <a:gd name="T5" fmla="*/ 558800 h 352"/>
                  <a:gd name="T6" fmla="*/ 4613275 w 2906"/>
                  <a:gd name="T7" fmla="*/ 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06" h="352">
                    <a:moveTo>
                      <a:pt x="2906" y="0"/>
                    </a:moveTo>
                    <a:lnTo>
                      <a:pt x="0" y="352"/>
                    </a:lnTo>
                    <a:lnTo>
                      <a:pt x="2906" y="352"/>
                    </a:lnTo>
                    <a:lnTo>
                      <a:pt x="29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Calibri"/>
                </a:endParaRPr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647950" y="3727450"/>
              <a:ext cx="4616450" cy="561975"/>
              <a:chOff x="2638425" y="3727450"/>
              <a:chExt cx="4616450" cy="561975"/>
            </a:xfrm>
          </p:grpSpPr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2638425" y="3735387"/>
                <a:ext cx="4616450" cy="554038"/>
              </a:xfrm>
              <a:prstGeom prst="rect">
                <a:avLst/>
              </a:prstGeom>
              <a:solidFill>
                <a:srgbClr val="E67A39"/>
              </a:solidFill>
              <a:ln w="9525">
                <a:solidFill>
                  <a:srgbClr val="E67A39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400" dirty="0">
                  <a:latin typeface="Calibri"/>
                </a:endParaRPr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2638425" y="3727450"/>
                <a:ext cx="4613275" cy="558800"/>
              </a:xfrm>
              <a:custGeom>
                <a:avLst/>
                <a:gdLst>
                  <a:gd name="T0" fmla="*/ 4613275 w 2906"/>
                  <a:gd name="T1" fmla="*/ 0 h 352"/>
                  <a:gd name="T2" fmla="*/ 0 w 2906"/>
                  <a:gd name="T3" fmla="*/ 558800 h 352"/>
                  <a:gd name="T4" fmla="*/ 4613275 w 2906"/>
                  <a:gd name="T5" fmla="*/ 558800 h 352"/>
                  <a:gd name="T6" fmla="*/ 4613275 w 2906"/>
                  <a:gd name="T7" fmla="*/ 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06" h="352">
                    <a:moveTo>
                      <a:pt x="2906" y="0"/>
                    </a:moveTo>
                    <a:lnTo>
                      <a:pt x="0" y="352"/>
                    </a:lnTo>
                    <a:lnTo>
                      <a:pt x="2906" y="352"/>
                    </a:lnTo>
                    <a:lnTo>
                      <a:pt x="29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62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8900000" scaled="1"/>
              </a:gradFill>
              <a:ln>
                <a:solidFill>
                  <a:srgbClr val="FF9900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Calibri"/>
                </a:endParaRP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647950" y="4289425"/>
              <a:ext cx="4616450" cy="558800"/>
              <a:chOff x="2638425" y="4289425"/>
              <a:chExt cx="4616450" cy="558800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2638425" y="4289425"/>
                <a:ext cx="4616450" cy="55880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E67A39"/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400" dirty="0">
                  <a:latin typeface="Calibri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638425" y="4289425"/>
                <a:ext cx="4613275" cy="558800"/>
              </a:xfrm>
              <a:custGeom>
                <a:avLst/>
                <a:gdLst>
                  <a:gd name="T0" fmla="*/ 4613275 w 2906"/>
                  <a:gd name="T1" fmla="*/ 0 h 352"/>
                  <a:gd name="T2" fmla="*/ 0 w 2906"/>
                  <a:gd name="T3" fmla="*/ 558800 h 352"/>
                  <a:gd name="T4" fmla="*/ 4613275 w 2906"/>
                  <a:gd name="T5" fmla="*/ 558800 h 352"/>
                  <a:gd name="T6" fmla="*/ 4613275 w 2906"/>
                  <a:gd name="T7" fmla="*/ 0 h 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06" h="352">
                    <a:moveTo>
                      <a:pt x="2906" y="0"/>
                    </a:moveTo>
                    <a:lnTo>
                      <a:pt x="0" y="352"/>
                    </a:lnTo>
                    <a:lnTo>
                      <a:pt x="2906" y="352"/>
                    </a:lnTo>
                    <a:lnTo>
                      <a:pt x="2906" y="0"/>
                    </a:lnTo>
                    <a:close/>
                  </a:path>
                </a:pathLst>
              </a:custGeom>
              <a:solidFill>
                <a:srgbClr val="FD990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Calibri"/>
                </a:endParaRPr>
              </a:p>
            </p:txBody>
          </p:sp>
        </p:grp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536700" y="2617788"/>
              <a:ext cx="2228850" cy="2230437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rgbClr val="606060"/>
              </a:solidFill>
              <a:round/>
              <a:headEnd/>
              <a:tailEnd/>
            </a:ln>
            <a:effectLst>
              <a:outerShdw blurRad="50800" dist="26940" dir="5400000" algn="ctr" rotWithShape="0">
                <a:schemeClr val="tx2">
                  <a:alpha val="26999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1100" dirty="0">
                <a:latin typeface="Calibri"/>
              </a:endParaRP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1536701" y="3589971"/>
              <a:ext cx="2228851" cy="357507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/>
                </a:rPr>
                <a:t>Entre </a:t>
              </a:r>
              <a:r>
                <a:rPr lang="en-US" sz="2800" dirty="0" err="1">
                  <a:solidFill>
                    <a:schemeClr val="bg1"/>
                  </a:solidFill>
                  <a:latin typeface="Calibri"/>
                </a:rPr>
                <a:t>otros</a:t>
              </a:r>
              <a:r>
                <a:rPr lang="en-US" sz="2800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/>
                </a:rPr>
                <a:t>retos</a:t>
              </a:r>
              <a:r>
                <a:rPr lang="en-US" sz="2800" dirty="0">
                  <a:solidFill>
                    <a:schemeClr val="bg1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3862388" y="2102213"/>
              <a:ext cx="3301999" cy="459652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dirty="0" err="1" smtClean="0">
                  <a:solidFill>
                    <a:schemeClr val="bg1"/>
                  </a:solidFill>
                  <a:latin typeface="Calibri"/>
                </a:rPr>
                <a:t>Aplicar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a la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contratación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pública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tradicional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y a las APP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3862388" y="2664188"/>
              <a:ext cx="3301999" cy="459652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Publicar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información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Histórica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/ LECCIONES APRENDIDAS</a:t>
              </a: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862388" y="3341076"/>
              <a:ext cx="3301999" cy="22982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dirty="0" err="1" smtClean="0">
                  <a:solidFill>
                    <a:schemeClr val="bg1"/>
                  </a:solidFill>
                  <a:latin typeface="Calibri"/>
                </a:rPr>
                <a:t>Aplicar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a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Convocatorias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y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contratación</a:t>
              </a:r>
              <a:r>
                <a:rPr lang="en-US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directa</a:t>
              </a:r>
              <a:endParaRPr lang="en-US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862388" y="3903050"/>
              <a:ext cx="3301999" cy="22982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dirty="0" err="1">
                  <a:solidFill>
                    <a:schemeClr val="bg1"/>
                  </a:solidFill>
                  <a:latin typeface="Calibri"/>
                </a:rPr>
                <a:t>Subcontratación</a:t>
              </a:r>
              <a:endParaRPr lang="en-US" sz="14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1" name="TextBox 24"/>
            <p:cNvSpPr txBox="1">
              <a:spLocks noChangeArrowheads="1"/>
            </p:cNvSpPr>
            <p:nvPr/>
          </p:nvSpPr>
          <p:spPr bwMode="auto">
            <a:xfrm>
              <a:off x="3862388" y="4498941"/>
              <a:ext cx="3301999" cy="204289"/>
            </a:xfrm>
            <a:prstGeom prst="rect">
              <a:avLst/>
            </a:prstGeom>
            <a:noFill/>
            <a:ln>
              <a:solidFill>
                <a:srgbClr val="E67A39"/>
              </a:solidFill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lvl="0" algn="ctr" defTabSz="814388" eaLnBrk="0" fontAlgn="base" hangingPunct="0">
                <a:lnSpc>
                  <a:spcPts val="21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/>
                </a:rPr>
                <a:t>Mantener</a:t>
              </a:r>
              <a:r>
                <a:rPr lang="en-US" sz="1600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libri"/>
                </a:rPr>
                <a:t>información</a:t>
              </a:r>
              <a:r>
                <a:rPr lang="en-US" sz="1600" dirty="0">
                  <a:solidFill>
                    <a:schemeClr val="bg1"/>
                  </a:solidFill>
                  <a:latin typeface="Calibri"/>
                </a:rPr>
                <a:t> ACTUALIZADA</a:t>
              </a:r>
            </a:p>
          </p:txBody>
        </p:sp>
      </p:grp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339752" y="4437112"/>
            <a:ext cx="6552728" cy="648072"/>
          </a:xfrm>
          <a:prstGeom prst="rect">
            <a:avLst/>
          </a:prstGeom>
          <a:solidFill>
            <a:srgbClr val="FF731D"/>
          </a:solidFill>
          <a:ln w="9525">
            <a:solidFill>
              <a:srgbClr val="E67A39"/>
            </a:solidFill>
            <a:round/>
            <a:headEnd/>
            <a:tailEnd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Documento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Físico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Vs.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Documento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Magnético</a:t>
            </a:r>
            <a:endParaRPr lang="en-US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rot="20853297">
            <a:off x="4245254" y="5428311"/>
            <a:ext cx="1301624" cy="1119193"/>
          </a:xfrm>
          <a:custGeom>
            <a:avLst/>
            <a:gdLst>
              <a:gd name="T0" fmla="*/ 780 w 1039"/>
              <a:gd name="T1" fmla="*/ 0 h 903"/>
              <a:gd name="T2" fmla="*/ 1039 w 1039"/>
              <a:gd name="T3" fmla="*/ 452 h 903"/>
              <a:gd name="T4" fmla="*/ 780 w 1039"/>
              <a:gd name="T5" fmla="*/ 903 h 903"/>
              <a:gd name="T6" fmla="*/ 260 w 1039"/>
              <a:gd name="T7" fmla="*/ 903 h 903"/>
              <a:gd name="T8" fmla="*/ 0 w 1039"/>
              <a:gd name="T9" fmla="*/ 452 h 903"/>
              <a:gd name="T10" fmla="*/ 260 w 1039"/>
              <a:gd name="T11" fmla="*/ 0 h 903"/>
              <a:gd name="T12" fmla="*/ 780 w 1039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9" h="903">
                <a:moveTo>
                  <a:pt x="780" y="0"/>
                </a:moveTo>
                <a:lnTo>
                  <a:pt x="1039" y="452"/>
                </a:lnTo>
                <a:lnTo>
                  <a:pt x="780" y="903"/>
                </a:lnTo>
                <a:lnTo>
                  <a:pt x="260" y="903"/>
                </a:lnTo>
                <a:lnTo>
                  <a:pt x="0" y="452"/>
                </a:lnTo>
                <a:lnTo>
                  <a:pt x="260" y="0"/>
                </a:lnTo>
                <a:lnTo>
                  <a:pt x="7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defTabSz="342900"/>
            <a:r>
              <a:rPr lang="en-US" sz="1400" dirty="0" smtClean="0"/>
              <a:t>    CIUDADANO </a:t>
            </a:r>
            <a:endParaRPr lang="en-US" dirty="0"/>
          </a:p>
        </p:txBody>
      </p:sp>
      <p:grpSp>
        <p:nvGrpSpPr>
          <p:cNvPr id="34" name="Group 42"/>
          <p:cNvGrpSpPr/>
          <p:nvPr/>
        </p:nvGrpSpPr>
        <p:grpSpPr>
          <a:xfrm rot="2260564">
            <a:off x="5637453" y="5461960"/>
            <a:ext cx="1286607" cy="1097846"/>
            <a:chOff x="-519930" y="1836832"/>
            <a:chExt cx="1796947" cy="1482409"/>
          </a:xfrm>
          <a:solidFill>
            <a:schemeClr val="accent6">
              <a:lumMod val="75000"/>
            </a:schemeClr>
          </a:solidFill>
        </p:grpSpPr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-519930" y="1836832"/>
              <a:ext cx="1796947" cy="1482409"/>
            </a:xfrm>
            <a:custGeom>
              <a:avLst/>
              <a:gdLst>
                <a:gd name="T0" fmla="*/ 782 w 1041"/>
                <a:gd name="T1" fmla="*/ 0 h 903"/>
                <a:gd name="T2" fmla="*/ 1041 w 1041"/>
                <a:gd name="T3" fmla="*/ 452 h 903"/>
                <a:gd name="T4" fmla="*/ 782 w 1041"/>
                <a:gd name="T5" fmla="*/ 903 h 903"/>
                <a:gd name="T6" fmla="*/ 262 w 1041"/>
                <a:gd name="T7" fmla="*/ 903 h 903"/>
                <a:gd name="T8" fmla="*/ 0 w 1041"/>
                <a:gd name="T9" fmla="*/ 452 h 903"/>
                <a:gd name="T10" fmla="*/ 262 w 1041"/>
                <a:gd name="T11" fmla="*/ 0 h 903"/>
                <a:gd name="T12" fmla="*/ 782 w 1041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903">
                  <a:moveTo>
                    <a:pt x="782" y="0"/>
                  </a:moveTo>
                  <a:lnTo>
                    <a:pt x="1041" y="452"/>
                  </a:lnTo>
                  <a:lnTo>
                    <a:pt x="782" y="903"/>
                  </a:lnTo>
                  <a:lnTo>
                    <a:pt x="262" y="903"/>
                  </a:lnTo>
                  <a:lnTo>
                    <a:pt x="0" y="452"/>
                  </a:lnTo>
                  <a:lnTo>
                    <a:pt x="262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defTabSz="342900"/>
              <a:endParaRPr lang="en-US" dirty="0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 rot="20001522">
              <a:off x="-385349" y="2348664"/>
              <a:ext cx="1446794" cy="353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defRPr/>
              </a:pPr>
              <a:r>
                <a:rPr lang="en-US" sz="1100" dirty="0"/>
                <a:t>TECNOLÓGICO</a:t>
              </a:r>
            </a:p>
          </p:txBody>
        </p:sp>
      </p:grpSp>
      <p:sp>
        <p:nvSpPr>
          <p:cNvPr id="37" name="Freeform 42"/>
          <p:cNvSpPr>
            <a:spLocks/>
          </p:cNvSpPr>
          <p:nvPr/>
        </p:nvSpPr>
        <p:spPr bwMode="auto">
          <a:xfrm rot="21197602">
            <a:off x="7440648" y="5526358"/>
            <a:ext cx="1454981" cy="1118529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sz="1400" dirty="0"/>
              <a:t>  </a:t>
            </a:r>
            <a:r>
              <a:rPr lang="en-US" sz="1200" dirty="0" smtClean="0"/>
              <a:t>LEGAL/ INSTITUCIONAL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33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Jorge Beltrán Pardo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176264"/>
            <a:ext cx="8712968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 smtClean="0"/>
              <a:t>Es </a:t>
            </a:r>
            <a:r>
              <a:rPr lang="es-MX" sz="1600" dirty="0"/>
              <a:t>Abogado, socio fundador de BELTRAN PARDO ABOGADOS &amp; ASOCIADOS S.A.S., egresado de la Universidad del Rosario (Colombia), Especialista en Derecho Contractual de la misma universidad, y en Compraventa Internacional, Comercio Electrónico y otros problemas actuales del Derecho Privado de la Universidad Carlos III de Madrid (España). </a:t>
            </a:r>
            <a:endParaRPr lang="es-ES" sz="1600" dirty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Es </a:t>
            </a:r>
            <a:r>
              <a:rPr lang="es-MX" sz="1600" dirty="0"/>
              <a:t>reconocido experto en compras públicas y de lucha contra la corrupción.  Hizo parte del equipo que redactó e impulsó reformas legales al estatuto de contratación, anticorrupción, </a:t>
            </a:r>
            <a:r>
              <a:rPr lang="es-MX" sz="1600" dirty="0" err="1"/>
              <a:t>antitrámites</a:t>
            </a:r>
            <a:r>
              <a:rPr lang="es-MX" sz="1600" dirty="0"/>
              <a:t> y de asociaciones público privadas (APP), entre otras en Colombia, y participó en la creación Colombia Compra Eficiente.  </a:t>
            </a:r>
            <a:endParaRPr lang="es-ES" sz="1600" dirty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Se </a:t>
            </a:r>
            <a:r>
              <a:rPr lang="es-MX" sz="1600" dirty="0"/>
              <a:t>ha desempeñado como servidor público, asesor  y Consultor de Entidades Públicas y Organismos Internacionales como Naciones Unidas, Transparencia Internacional (Capítulo Colombia) y el BID. Actualmente, hace parte de la lista de expertos de la Red Interamericana de Compras Gubernamentales (RICG).   Es Autor de varias obras jurídicas, columnista de Ámbito Jurídico y otras revistas especializadas.”</a:t>
            </a:r>
            <a:endParaRPr lang="es-ES" sz="1600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9100"/>
            <a:ext cx="1435035" cy="180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129697819"/>
              </p:ext>
            </p:extLst>
          </p:nvPr>
        </p:nvGraphicFramePr>
        <p:xfrm>
          <a:off x="-540568" y="1484784"/>
          <a:ext cx="10027624" cy="422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16"/>
          <p:cNvSpPr>
            <a:spLocks/>
          </p:cNvSpPr>
          <p:nvPr/>
        </p:nvSpPr>
        <p:spPr bwMode="auto">
          <a:xfrm rot="20853297">
            <a:off x="5121383" y="5504409"/>
            <a:ext cx="1301624" cy="1119193"/>
          </a:xfrm>
          <a:custGeom>
            <a:avLst/>
            <a:gdLst>
              <a:gd name="T0" fmla="*/ 780 w 1039"/>
              <a:gd name="T1" fmla="*/ 0 h 903"/>
              <a:gd name="T2" fmla="*/ 1039 w 1039"/>
              <a:gd name="T3" fmla="*/ 452 h 903"/>
              <a:gd name="T4" fmla="*/ 780 w 1039"/>
              <a:gd name="T5" fmla="*/ 903 h 903"/>
              <a:gd name="T6" fmla="*/ 260 w 1039"/>
              <a:gd name="T7" fmla="*/ 903 h 903"/>
              <a:gd name="T8" fmla="*/ 0 w 1039"/>
              <a:gd name="T9" fmla="*/ 452 h 903"/>
              <a:gd name="T10" fmla="*/ 260 w 1039"/>
              <a:gd name="T11" fmla="*/ 0 h 903"/>
              <a:gd name="T12" fmla="*/ 780 w 1039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9" h="903">
                <a:moveTo>
                  <a:pt x="780" y="0"/>
                </a:moveTo>
                <a:lnTo>
                  <a:pt x="1039" y="452"/>
                </a:lnTo>
                <a:lnTo>
                  <a:pt x="780" y="903"/>
                </a:lnTo>
                <a:lnTo>
                  <a:pt x="260" y="903"/>
                </a:lnTo>
                <a:lnTo>
                  <a:pt x="0" y="452"/>
                </a:lnTo>
                <a:lnTo>
                  <a:pt x="260" y="0"/>
                </a:lnTo>
                <a:lnTo>
                  <a:pt x="78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defTabSz="342900"/>
            <a:r>
              <a:rPr lang="en-US" sz="1400" dirty="0" smtClean="0"/>
              <a:t>    CIUDADANO </a:t>
            </a:r>
            <a:endParaRPr lang="en-US" dirty="0"/>
          </a:p>
        </p:txBody>
      </p:sp>
      <p:grpSp>
        <p:nvGrpSpPr>
          <p:cNvPr id="4" name="Group 42"/>
          <p:cNvGrpSpPr/>
          <p:nvPr/>
        </p:nvGrpSpPr>
        <p:grpSpPr>
          <a:xfrm rot="2260564">
            <a:off x="6483211" y="5489268"/>
            <a:ext cx="1286607" cy="1097846"/>
            <a:chOff x="-519930" y="1836832"/>
            <a:chExt cx="1796947" cy="1482409"/>
          </a:xfrm>
          <a:solidFill>
            <a:schemeClr val="accent6">
              <a:lumMod val="75000"/>
            </a:schemeClr>
          </a:solidFill>
        </p:grpSpPr>
        <p:sp>
          <p:nvSpPr>
            <p:cNvPr id="5" name="Freeform 43"/>
            <p:cNvSpPr>
              <a:spLocks/>
            </p:cNvSpPr>
            <p:nvPr/>
          </p:nvSpPr>
          <p:spPr bwMode="auto">
            <a:xfrm>
              <a:off x="-519930" y="1836832"/>
              <a:ext cx="1796947" cy="1482409"/>
            </a:xfrm>
            <a:custGeom>
              <a:avLst/>
              <a:gdLst>
                <a:gd name="T0" fmla="*/ 782 w 1041"/>
                <a:gd name="T1" fmla="*/ 0 h 903"/>
                <a:gd name="T2" fmla="*/ 1041 w 1041"/>
                <a:gd name="T3" fmla="*/ 452 h 903"/>
                <a:gd name="T4" fmla="*/ 782 w 1041"/>
                <a:gd name="T5" fmla="*/ 903 h 903"/>
                <a:gd name="T6" fmla="*/ 262 w 1041"/>
                <a:gd name="T7" fmla="*/ 903 h 903"/>
                <a:gd name="T8" fmla="*/ 0 w 1041"/>
                <a:gd name="T9" fmla="*/ 452 h 903"/>
                <a:gd name="T10" fmla="*/ 262 w 1041"/>
                <a:gd name="T11" fmla="*/ 0 h 903"/>
                <a:gd name="T12" fmla="*/ 782 w 1041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903">
                  <a:moveTo>
                    <a:pt x="782" y="0"/>
                  </a:moveTo>
                  <a:lnTo>
                    <a:pt x="1041" y="452"/>
                  </a:lnTo>
                  <a:lnTo>
                    <a:pt x="782" y="903"/>
                  </a:lnTo>
                  <a:lnTo>
                    <a:pt x="262" y="903"/>
                  </a:lnTo>
                  <a:lnTo>
                    <a:pt x="0" y="452"/>
                  </a:lnTo>
                  <a:lnTo>
                    <a:pt x="262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defTabSz="342900"/>
              <a:endParaRPr lang="en-US" dirty="0"/>
            </a:p>
          </p:txBody>
        </p:sp>
        <p:sp>
          <p:nvSpPr>
            <p:cNvPr id="6" name="Oval 27"/>
            <p:cNvSpPr>
              <a:spLocks noChangeArrowheads="1"/>
            </p:cNvSpPr>
            <p:nvPr/>
          </p:nvSpPr>
          <p:spPr bwMode="auto">
            <a:xfrm rot="20001522">
              <a:off x="-385349" y="2348664"/>
              <a:ext cx="1446794" cy="353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defRPr/>
              </a:pPr>
              <a:r>
                <a:rPr lang="en-US" sz="1100" dirty="0"/>
                <a:t>TECNOLÓGICO</a:t>
              </a:r>
            </a:p>
          </p:txBody>
        </p:sp>
      </p:grpSp>
      <p:sp>
        <p:nvSpPr>
          <p:cNvPr id="7" name="Freeform 42"/>
          <p:cNvSpPr>
            <a:spLocks/>
          </p:cNvSpPr>
          <p:nvPr/>
        </p:nvSpPr>
        <p:spPr bwMode="auto">
          <a:xfrm rot="21197602">
            <a:off x="7800688" y="5504741"/>
            <a:ext cx="1454981" cy="1118529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sz="1400" dirty="0"/>
              <a:t>  </a:t>
            </a:r>
            <a:r>
              <a:rPr lang="en-US" sz="1200" dirty="0" smtClean="0"/>
              <a:t>LEGAL/ INSTITUCIONAL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Otras Recomendaciones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2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501317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jorge@beltranpardo.com</a:t>
            </a:r>
          </a:p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@</a:t>
            </a:r>
            <a:r>
              <a:rPr lang="es-CO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jorgehbeltranp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CO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beltranpardoabogados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(57+1) 4824868</a:t>
            </a:r>
          </a:p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www.beltranpardo.com</a:t>
            </a:r>
          </a:p>
        </p:txBody>
      </p:sp>
      <p:sp>
        <p:nvSpPr>
          <p:cNvPr id="5" name="4 Elipse"/>
          <p:cNvSpPr/>
          <p:nvPr/>
        </p:nvSpPr>
        <p:spPr>
          <a:xfrm>
            <a:off x="3060327" y="5373218"/>
            <a:ext cx="503563" cy="50356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 descr="https://encrypted-tbn0.gstatic.com/images?q=tbn:ANd9GcTvotqtO1BZ5M3g-lwx6DfZ8mwPgleFKxHT6FJQSNooNZIxItbHVwYATvrLo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55" y="5013178"/>
            <a:ext cx="536079" cy="5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39" y="5865759"/>
            <a:ext cx="277095" cy="2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16824" cy="710952"/>
          </a:xfrm>
        </p:spPr>
        <p:txBody>
          <a:bodyPr/>
          <a:lstStyle/>
          <a:p>
            <a:r>
              <a:rPr lang="es-CO" sz="3200" dirty="0" smtClean="0"/>
              <a:t>LAS BARRERAS</a:t>
            </a:r>
            <a:endParaRPr lang="es-CO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42" y="1340768"/>
            <a:ext cx="3409950" cy="40195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52120" y="542547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 se puede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236296" y="52820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¿Donde esta la norma?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300192" y="391331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Miedo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52120" y="4509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desconocimiento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08304" y="380558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Entes de control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03" y="1334250"/>
            <a:ext cx="34004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4623519"/>
            <a:ext cx="475734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>
              <a:spcBef>
                <a:spcPct val="20000"/>
              </a:spcBef>
            </a:pPr>
            <a:r>
              <a:rPr lang="en-US" sz="2400" dirty="0" err="1" smtClean="0">
                <a:latin typeface="Calibri"/>
              </a:rPr>
              <a:t>Datos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abiertos</a:t>
            </a:r>
            <a:r>
              <a:rPr lang="en-US" sz="2400" dirty="0" smtClean="0">
                <a:latin typeface="Calibri"/>
              </a:rPr>
              <a:t>: </a:t>
            </a:r>
          </a:p>
          <a:p>
            <a:pPr algn="r" defTabSz="342900">
              <a:spcBef>
                <a:spcPct val="20000"/>
              </a:spcBef>
            </a:pPr>
            <a:r>
              <a:rPr lang="en-US" sz="2400" dirty="0" smtClean="0">
                <a:latin typeface="Calibri"/>
              </a:rPr>
              <a:t>CONSTRUIR </a:t>
            </a:r>
            <a:r>
              <a:rPr lang="en-US" sz="2400" dirty="0">
                <a:latin typeface="Calibri"/>
              </a:rPr>
              <a:t>SOBRE LO </a:t>
            </a:r>
            <a:r>
              <a:rPr lang="en-US" sz="2400" dirty="0" smtClean="0">
                <a:latin typeface="Calibri"/>
              </a:rPr>
              <a:t>CONSTRUIDO</a:t>
            </a:r>
            <a:endParaRPr lang="en-US" sz="2400" dirty="0"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 rot="10551877">
            <a:off x="5984436" y="44836"/>
            <a:ext cx="2751831" cy="4445437"/>
            <a:chOff x="3379788" y="638277"/>
            <a:chExt cx="3669104" cy="5927248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3379788" y="2047875"/>
              <a:ext cx="2844800" cy="3092450"/>
              <a:chOff x="3379788" y="2047315"/>
              <a:chExt cx="2844800" cy="3093011"/>
            </a:xfrm>
            <a:effectLst/>
          </p:grpSpPr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4518025" y="3662363"/>
                <a:ext cx="1136650" cy="1477963"/>
              </a:xfrm>
              <a:custGeom>
                <a:avLst/>
                <a:gdLst>
                  <a:gd name="T0" fmla="*/ 633 w 716"/>
                  <a:gd name="T1" fmla="*/ 931 h 931"/>
                  <a:gd name="T2" fmla="*/ 0 w 716"/>
                  <a:gd name="T3" fmla="*/ 59 h 931"/>
                  <a:gd name="T4" fmla="*/ 83 w 716"/>
                  <a:gd name="T5" fmla="*/ 0 h 931"/>
                  <a:gd name="T6" fmla="*/ 716 w 716"/>
                  <a:gd name="T7" fmla="*/ 872 h 931"/>
                  <a:gd name="T8" fmla="*/ 633 w 716"/>
                  <a:gd name="T9" fmla="*/ 931 h 9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6" h="931">
                    <a:moveTo>
                      <a:pt x="633" y="931"/>
                    </a:moveTo>
                    <a:lnTo>
                      <a:pt x="0" y="59"/>
                    </a:lnTo>
                    <a:lnTo>
                      <a:pt x="83" y="0"/>
                    </a:lnTo>
                    <a:lnTo>
                      <a:pt x="716" y="872"/>
                    </a:lnTo>
                    <a:lnTo>
                      <a:pt x="633" y="931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6999"/>
                  </a:schemeClr>
                </a:outerShdw>
              </a:effectLst>
            </p:spPr>
            <p:txBody>
              <a:bodyPr lIns="61593" tIns="30796" rIns="61593" bIns="30796" anchor="ctr"/>
              <a:lstStyle/>
              <a:p>
                <a:pPr defTabSz="342900"/>
                <a:endParaRPr lang="en-US" dirty="0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4552950" y="3133725"/>
                <a:ext cx="1671638" cy="677863"/>
              </a:xfrm>
              <a:custGeom>
                <a:avLst/>
                <a:gdLst>
                  <a:gd name="T0" fmla="*/ 1053 w 1053"/>
                  <a:gd name="T1" fmla="*/ 94 h 427"/>
                  <a:gd name="T2" fmla="*/ 30 w 1053"/>
                  <a:gd name="T3" fmla="*/ 427 h 427"/>
                  <a:gd name="T4" fmla="*/ 0 w 1053"/>
                  <a:gd name="T5" fmla="*/ 331 h 427"/>
                  <a:gd name="T6" fmla="*/ 1022 w 1053"/>
                  <a:gd name="T7" fmla="*/ 0 h 427"/>
                  <a:gd name="T8" fmla="*/ 1053 w 1053"/>
                  <a:gd name="T9" fmla="*/ 94 h 4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3" h="427">
                    <a:moveTo>
                      <a:pt x="1053" y="94"/>
                    </a:moveTo>
                    <a:lnTo>
                      <a:pt x="30" y="427"/>
                    </a:lnTo>
                    <a:lnTo>
                      <a:pt x="0" y="331"/>
                    </a:lnTo>
                    <a:lnTo>
                      <a:pt x="1022" y="0"/>
                    </a:lnTo>
                    <a:lnTo>
                      <a:pt x="1053" y="94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6999"/>
                  </a:schemeClr>
                </a:outerShdw>
              </a:effectLst>
            </p:spPr>
            <p:txBody>
              <a:bodyPr lIns="61593" tIns="30796" rIns="61593" bIns="30796" anchor="ctr"/>
              <a:lstStyle/>
              <a:p>
                <a:pPr defTabSz="342900"/>
                <a:endParaRPr lang="en-US" dirty="0"/>
              </a:p>
            </p:txBody>
          </p:sp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4489684" y="2047315"/>
                <a:ext cx="162672" cy="2192991"/>
              </a:xfrm>
              <a:prstGeom prst="rect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  <a:effectLst>
                <a:outerShdw blurRad="50800" dist="26940" dir="5400000" algn="ctr" rotWithShape="0">
                  <a:schemeClr val="tx2">
                    <a:alpha val="26999"/>
                  </a:schemeClr>
                </a:outerShdw>
              </a:effectLst>
            </p:spPr>
            <p:txBody>
              <a:bodyPr lIns="61593" tIns="30796" rIns="61593" bIns="30796" anchor="ctr"/>
              <a:lstStyle/>
              <a:p>
                <a:pPr algn="ctr" defTabSz="610791">
                  <a:lnSpc>
                    <a:spcPct val="90000"/>
                  </a:lnSpc>
                  <a:defRPr/>
                </a:pPr>
                <a:endParaRPr lang="en-US" dirty="0"/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3379788" y="2720975"/>
                <a:ext cx="2378075" cy="2062163"/>
              </a:xfrm>
              <a:custGeom>
                <a:avLst/>
                <a:gdLst>
                  <a:gd name="T0" fmla="*/ 376 w 1498"/>
                  <a:gd name="T1" fmla="*/ 1299 h 1299"/>
                  <a:gd name="T2" fmla="*/ 0 w 1498"/>
                  <a:gd name="T3" fmla="*/ 649 h 1299"/>
                  <a:gd name="T4" fmla="*/ 376 w 1498"/>
                  <a:gd name="T5" fmla="*/ 0 h 1299"/>
                  <a:gd name="T6" fmla="*/ 1125 w 1498"/>
                  <a:gd name="T7" fmla="*/ 0 h 1299"/>
                  <a:gd name="T8" fmla="*/ 1498 w 1498"/>
                  <a:gd name="T9" fmla="*/ 649 h 1299"/>
                  <a:gd name="T10" fmla="*/ 1125 w 1498"/>
                  <a:gd name="T11" fmla="*/ 1299 h 1299"/>
                  <a:gd name="T12" fmla="*/ 376 w 1498"/>
                  <a:gd name="T13" fmla="*/ 1299 h 12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8" h="1299">
                    <a:moveTo>
                      <a:pt x="376" y="1299"/>
                    </a:moveTo>
                    <a:lnTo>
                      <a:pt x="0" y="649"/>
                    </a:lnTo>
                    <a:lnTo>
                      <a:pt x="376" y="0"/>
                    </a:lnTo>
                    <a:lnTo>
                      <a:pt x="1125" y="0"/>
                    </a:lnTo>
                    <a:lnTo>
                      <a:pt x="1498" y="649"/>
                    </a:lnTo>
                    <a:lnTo>
                      <a:pt x="1125" y="1299"/>
                    </a:lnTo>
                    <a:lnTo>
                      <a:pt x="376" y="1299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chemeClr val="tx2">
                    <a:alpha val="26999"/>
                  </a:schemeClr>
                </a:outerShdw>
              </a:effectLst>
            </p:spPr>
            <p:txBody>
              <a:bodyPr lIns="61593" tIns="30796" rIns="61593" bIns="30796" anchor="ctr"/>
              <a:lstStyle/>
              <a:p>
                <a:pPr defTabSz="342900"/>
                <a:endParaRPr lang="en-US" dirty="0"/>
              </a:p>
            </p:txBody>
          </p:sp>
        </p:grpSp>
        <p:sp>
          <p:nvSpPr>
            <p:cNvPr id="30" name="Freeform 16"/>
            <p:cNvSpPr>
              <a:spLocks/>
            </p:cNvSpPr>
            <p:nvPr/>
          </p:nvSpPr>
          <p:spPr bwMode="auto">
            <a:xfrm rot="10301420">
              <a:off x="5140718" y="4964668"/>
              <a:ext cx="1908174" cy="1600857"/>
            </a:xfrm>
            <a:custGeom>
              <a:avLst/>
              <a:gdLst>
                <a:gd name="T0" fmla="*/ 780 w 1039"/>
                <a:gd name="T1" fmla="*/ 0 h 903"/>
                <a:gd name="T2" fmla="*/ 1039 w 1039"/>
                <a:gd name="T3" fmla="*/ 452 h 903"/>
                <a:gd name="T4" fmla="*/ 780 w 1039"/>
                <a:gd name="T5" fmla="*/ 903 h 903"/>
                <a:gd name="T6" fmla="*/ 260 w 1039"/>
                <a:gd name="T7" fmla="*/ 903 h 903"/>
                <a:gd name="T8" fmla="*/ 0 w 1039"/>
                <a:gd name="T9" fmla="*/ 452 h 903"/>
                <a:gd name="T10" fmla="*/ 260 w 1039"/>
                <a:gd name="T11" fmla="*/ 0 h 903"/>
                <a:gd name="T12" fmla="*/ 780 w 1039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9" h="903">
                  <a:moveTo>
                    <a:pt x="780" y="0"/>
                  </a:moveTo>
                  <a:lnTo>
                    <a:pt x="1039" y="452"/>
                  </a:lnTo>
                  <a:lnTo>
                    <a:pt x="780" y="903"/>
                  </a:lnTo>
                  <a:lnTo>
                    <a:pt x="260" y="903"/>
                  </a:lnTo>
                  <a:lnTo>
                    <a:pt x="0" y="452"/>
                  </a:lnTo>
                  <a:lnTo>
                    <a:pt x="260" y="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E67A39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algn="ctr" defTabSz="342900"/>
              <a:r>
                <a:rPr lang="en-US" dirty="0"/>
                <a:t>CIUDADANO </a:t>
              </a: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 rot="11048123">
              <a:off x="3472018" y="638277"/>
              <a:ext cx="2057508" cy="1689254"/>
            </a:xfrm>
            <a:custGeom>
              <a:avLst/>
              <a:gdLst>
                <a:gd name="T0" fmla="*/ 779 w 1042"/>
                <a:gd name="T1" fmla="*/ 0 h 903"/>
                <a:gd name="T2" fmla="*/ 1042 w 1042"/>
                <a:gd name="T3" fmla="*/ 451 h 903"/>
                <a:gd name="T4" fmla="*/ 779 w 1042"/>
                <a:gd name="T5" fmla="*/ 903 h 903"/>
                <a:gd name="T6" fmla="*/ 260 w 1042"/>
                <a:gd name="T7" fmla="*/ 903 h 903"/>
                <a:gd name="T8" fmla="*/ 0 w 1042"/>
                <a:gd name="T9" fmla="*/ 451 h 903"/>
                <a:gd name="T10" fmla="*/ 260 w 1042"/>
                <a:gd name="T11" fmla="*/ 0 h 903"/>
                <a:gd name="T12" fmla="*/ 779 w 1042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2" h="903">
                  <a:moveTo>
                    <a:pt x="779" y="0"/>
                  </a:moveTo>
                  <a:lnTo>
                    <a:pt x="1042" y="451"/>
                  </a:lnTo>
                  <a:lnTo>
                    <a:pt x="779" y="903"/>
                  </a:lnTo>
                  <a:lnTo>
                    <a:pt x="260" y="903"/>
                  </a:lnTo>
                  <a:lnTo>
                    <a:pt x="0" y="451"/>
                  </a:lnTo>
                  <a:lnTo>
                    <a:pt x="260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E67A39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algn="ctr" defTabSz="342900"/>
              <a:r>
                <a:rPr lang="en-US" dirty="0"/>
                <a:t>  </a:t>
              </a:r>
              <a:r>
                <a:rPr lang="en-US" sz="1600" dirty="0" smtClean="0"/>
                <a:t>LEGAL/ INSTITUCIONAL</a:t>
              </a:r>
              <a:endParaRPr lang="en-US" dirty="0"/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 rot="10805419">
              <a:off x="3756591" y="3397672"/>
              <a:ext cx="1693165" cy="78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lnSpc>
                  <a:spcPct val="90000"/>
                </a:lnSpc>
                <a:defRPr/>
              </a:pPr>
              <a:r>
                <a:rPr lang="en-US" dirty="0"/>
                <a:t>TRES ENFOQUES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rot="710729">
            <a:off x="5292248" y="2174088"/>
            <a:ext cx="1541280" cy="1277777"/>
            <a:chOff x="-519930" y="1836832"/>
            <a:chExt cx="1796947" cy="1482409"/>
          </a:xfrm>
          <a:solidFill>
            <a:schemeClr val="accent6">
              <a:lumMod val="75000"/>
            </a:schemeClr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-519930" y="1836832"/>
              <a:ext cx="1796947" cy="1482409"/>
            </a:xfrm>
            <a:custGeom>
              <a:avLst/>
              <a:gdLst>
                <a:gd name="T0" fmla="*/ 782 w 1041"/>
                <a:gd name="T1" fmla="*/ 0 h 903"/>
                <a:gd name="T2" fmla="*/ 1041 w 1041"/>
                <a:gd name="T3" fmla="*/ 452 h 903"/>
                <a:gd name="T4" fmla="*/ 782 w 1041"/>
                <a:gd name="T5" fmla="*/ 903 h 903"/>
                <a:gd name="T6" fmla="*/ 262 w 1041"/>
                <a:gd name="T7" fmla="*/ 903 h 903"/>
                <a:gd name="T8" fmla="*/ 0 w 1041"/>
                <a:gd name="T9" fmla="*/ 452 h 903"/>
                <a:gd name="T10" fmla="*/ 262 w 1041"/>
                <a:gd name="T11" fmla="*/ 0 h 903"/>
                <a:gd name="T12" fmla="*/ 782 w 1041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903">
                  <a:moveTo>
                    <a:pt x="782" y="0"/>
                  </a:moveTo>
                  <a:lnTo>
                    <a:pt x="1041" y="452"/>
                  </a:lnTo>
                  <a:lnTo>
                    <a:pt x="782" y="903"/>
                  </a:lnTo>
                  <a:lnTo>
                    <a:pt x="262" y="903"/>
                  </a:lnTo>
                  <a:lnTo>
                    <a:pt x="0" y="452"/>
                  </a:lnTo>
                  <a:lnTo>
                    <a:pt x="262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1593" tIns="30796" rIns="61593" bIns="30796" anchor="ctr"/>
            <a:lstStyle/>
            <a:p>
              <a:pPr defTabSz="342900"/>
              <a:endParaRPr lang="en-US" dirty="0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 rot="20001522">
              <a:off x="-393082" y="2336287"/>
              <a:ext cx="1446793" cy="3542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defTabSz="342900">
                <a:defRPr/>
              </a:pPr>
              <a:r>
                <a:rPr lang="en-US" sz="1400" dirty="0"/>
                <a:t>TECNOLÓGICO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037247" y="5013176"/>
            <a:ext cx="2918951" cy="1485133"/>
            <a:chOff x="7993903" y="4263631"/>
            <a:chExt cx="3502697" cy="2027049"/>
          </a:xfrm>
          <a:gradFill>
            <a:gsLst>
              <a:gs pos="0">
                <a:srgbClr val="FFC000"/>
              </a:gs>
              <a:gs pos="52000">
                <a:srgbClr val="F68426"/>
              </a:gs>
              <a:gs pos="78000">
                <a:srgbClr val="F9882B"/>
              </a:gs>
              <a:gs pos="100000">
                <a:srgbClr val="F8701C"/>
              </a:gs>
            </a:gsLst>
            <a:lin ang="5400000" scaled="1"/>
          </a:gradFill>
        </p:grpSpPr>
        <p:sp>
          <p:nvSpPr>
            <p:cNvPr id="4" name="Flecha derecha 3"/>
            <p:cNvSpPr/>
            <p:nvPr/>
          </p:nvSpPr>
          <p:spPr>
            <a:xfrm>
              <a:off x="7993903" y="5498592"/>
              <a:ext cx="3502697" cy="792088"/>
            </a:xfrm>
            <a:prstGeom prst="righ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EMPRESAS  </a:t>
              </a:r>
            </a:p>
          </p:txBody>
        </p:sp>
        <p:sp>
          <p:nvSpPr>
            <p:cNvPr id="25" name="Flecha derecha 24"/>
            <p:cNvSpPr/>
            <p:nvPr/>
          </p:nvSpPr>
          <p:spPr>
            <a:xfrm>
              <a:off x="7993903" y="4885863"/>
              <a:ext cx="2638601" cy="792088"/>
            </a:xfrm>
            <a:prstGeom prst="righ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CIUDADANOS</a:t>
              </a:r>
            </a:p>
          </p:txBody>
        </p:sp>
        <p:sp>
          <p:nvSpPr>
            <p:cNvPr id="31" name="Flecha derecha 30"/>
            <p:cNvSpPr/>
            <p:nvPr/>
          </p:nvSpPr>
          <p:spPr>
            <a:xfrm>
              <a:off x="7993903" y="4263631"/>
              <a:ext cx="1774506" cy="792088"/>
            </a:xfrm>
            <a:prstGeom prst="rightArrow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ESTADO</a:t>
              </a:r>
            </a:p>
          </p:txBody>
        </p:sp>
      </p:grp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28345"/>
              </p:ext>
            </p:extLst>
          </p:nvPr>
        </p:nvGraphicFramePr>
        <p:xfrm>
          <a:off x="323528" y="3068960"/>
          <a:ext cx="252028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agen de mapa de bits" r:id="rId4" imgW="1809720" imgH="1085760" progId="Paint.Picture">
                  <p:embed/>
                </p:oleObj>
              </mc:Choice>
              <mc:Fallback>
                <p:oleObj name="Imagen de mapa de bits" r:id="rId4" imgW="1809720" imgH="1085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068960"/>
                        <a:ext cx="252028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ENFOQUE </a:t>
            </a:r>
            <a:r>
              <a:rPr lang="es-CO" sz="3200" dirty="0" smtClean="0">
                <a:solidFill>
                  <a:schemeClr val="bg1">
                    <a:lumMod val="50000"/>
                  </a:schemeClr>
                </a:solidFill>
              </a:rPr>
              <a:t>LEGAL/ INSTITUCIONAL</a:t>
            </a:r>
            <a:r>
              <a:rPr lang="es-CO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CO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CO" sz="3200" dirty="0">
                <a:solidFill>
                  <a:schemeClr val="bg1">
                    <a:lumMod val="50000"/>
                  </a:schemeClr>
                </a:solidFill>
              </a:rPr>
              <a:t>EL PODER DE LA INFORMACIÓN</a:t>
            </a:r>
            <a:endParaRPr lang="es-CO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45878" y="1772816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96C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1</a:t>
            </a:r>
            <a:r>
              <a:rPr lang="es-CO" dirty="0" smtClean="0"/>
              <a:t>. INFORMACIÓN</a:t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923112" cy="1143000"/>
          </a:xfrm>
        </p:spPr>
        <p:txBody>
          <a:bodyPr/>
          <a:lstStyle/>
          <a:p>
            <a:r>
              <a:rPr lang="es-MX" dirty="0"/>
              <a:t>1</a:t>
            </a:r>
            <a:r>
              <a:rPr lang="es-MX" dirty="0" smtClean="0"/>
              <a:t>. INFORMACIÓN </a:t>
            </a:r>
            <a:br>
              <a:rPr lang="es-MX" dirty="0" smtClean="0"/>
            </a:br>
            <a:r>
              <a:rPr lang="es-MX" sz="2800" dirty="0" smtClean="0"/>
              <a:t>1.1. Garantiza calidad del Dato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431206" y="5589240"/>
            <a:ext cx="2702118" cy="45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Fuente. </a:t>
            </a:r>
            <a:r>
              <a:rPr lang="es-MX" sz="1400" dirty="0"/>
              <a:t>Gobierno en Línea (Colombia) Guía de implementación de apertura de datos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20888"/>
            <a:ext cx="2990421" cy="331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60" r="81009"/>
          <a:stretch/>
        </p:blipFill>
        <p:spPr>
          <a:xfrm>
            <a:off x="8388424" y="548680"/>
            <a:ext cx="50081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3387"/>
          <a:stretch/>
        </p:blipFill>
        <p:spPr>
          <a:xfrm>
            <a:off x="5004048" y="3212976"/>
            <a:ext cx="2952329" cy="7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9"/>
          <p:cNvSpPr txBox="1">
            <a:spLocks noChangeArrowheads="1"/>
          </p:cNvSpPr>
          <p:nvPr/>
        </p:nvSpPr>
        <p:spPr bwMode="auto">
          <a:xfrm>
            <a:off x="1763688" y="1268760"/>
            <a:ext cx="2384861" cy="553998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¿CÓMO HACERNOS ENTENDER?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0" y="1818595"/>
            <a:ext cx="4871980" cy="3770645"/>
          </a:xfrm>
          <a:prstGeom prst="rect">
            <a:avLst/>
          </a:prstGeom>
        </p:spPr>
      </p:pic>
      <p:sp>
        <p:nvSpPr>
          <p:cNvPr id="33" name="AutoShape 2" descr="data:image/jpeg;base64,/9j/4AAQSkZJRgABAQAAAQABAAD/2wCEAAkGBxQTEhUSEBQVFBQVFg8VERAUEBYUFRgYFBcWFhQUFBYYHCggGholHBUVITEhJSkrOi4uGCE0ODMsNygtLiwBCgoKDg0OGxAQGzQkICYtNCwvLS83NCwtLS8vLyw0LCwsLS03MCwsLCwsLCwvLywsLCw0LCwvLywtLDQsLDQsLP/AABEIAOgA2gMBEQACEQEDEQH/xAAcAAACAgMBAQAAAAAAAAAAAAAAAgUGAwQHAQj/xABNEAACAQECBwkLCgQFBQEAAAABAgADBBEFBhIhMUFxE1FhgZGTsbLRBxQiIzIzUlNyc5IVNEJUYoKhwdLhFhckomOUwvDxNYOjs+Jk/8QAGwEBAAIDAQEAAAAAAAAAAAAAAAQFAgMGAQf/xABAEQACAQIBBgoJAgQHAQAAAAAAAQIDBBEFEiExQVEGExRTYXGBkaGxFRYiMlLB0eHwM0IjNHKyJGKCkqLC8UP/2gAMAwEAAhEDEQA/AO4wAgBACAEApeOXnx7tOs8AgGqAaSBtIgAKo9IfEIAbuPSHxQD3dh6Q+KAG6/a/GAeit9r+6AG7/a/ugHu7fa/ugBux9I/FAPRXPpH4jADvg+kfiMA9FdvSPxGATeC8ZXS5a17r6X0x+rj5YBbLHa0qrlU2DD8RwEajAM8AIAQAgBACAEAIAQAgBACAEApeOXnx7tOs8A59htfHHYvRANILAGCwBwsAYLAGCwBgsAcLAGCwBgsAcLAHUXaIBu0LXqbl7YBI2O1tTYPTa4740HgI1iAXDA+MSVblqXI+r0W2HUeAwCcgBACAEAIAQAgFBxz7o3eVpNnSiKuSqFmNXJuLZ8m7JOrJPHItW4zJZuBe5PyNyqjxrlhp3EF/ON/qi8+f0TXyx7ib6tx5zw+4fzjf6ovPn9Ecse4ercec8PuH843+qLz5/RHLHuHq3HnPD7h/ON/qi8+f0Ryx7h6tx5zw+5DYX7ozV3DmzhblC3bqToJN/k8Mcse4ercec8PuQVsxiNRsrcwMwF2Xfo4o5Y9w9W4854fcxfLf2P7v2jlj3D1bjznh9z35c+x/d+0cse4ercec8Pue/L32P7v2jlj3D1bjznh9z35f/wAMfF+0cse4ercec8Pue/xB/hj4v2jlj3D1bjznh9z3+Ij6sfH+0cse4ercec8Pue/xGfVj4/2jlj3D1bjznh9z3+JD6sfH+0cse4ercec8Pue/xMfVj4/2jlj3D1bjznh9zPYsYct1QoBlEC/Kv06NUyhdZ0ksDRc5AVGjKop44LHDDd2lhCyYc4SmL4pGqErqGR/BvvIKsfJIIzjPm4+CAWe1YmgZ6FQr9hxlDlGcfjAIa2YIrUvLQ3ekvhLyjRx3QCQwLjE1O5Kt7pqOll7Rwf8AEAuFCsrqGQhlOgiAZIAQAgBACAcPtSraMPVBUUOgqVAysMpSKNMqLweFBK2XtVnidpSbo5MjmvB4LxePzLhWwNZfq1DmU7JucIbivhcXHxvvNCtgqzeoo80vZMHGO4kxrVvifeaFbBtn9TS+ATW4x3EqFWr8TNCtYaHqqfwCYNIkxnU3mjWslH1afDMHgSYue80K9KmPoLyTB4EmCkyHKjeHJNWLJ2ZHcGSN4ckYs9zI7gyRvDkjFjMjuDJG8OSMWMyO4Mkbw5IxYzI7gyRvDkjFjMjuDJG8OSMWMyO4Mkbw5IxYzI7gyRvDkjFjMjuEptk1FO8ynkM3U3g0yvvKalGUd6+R0ULLs+XDBYB0vF3CG7UFY+UPBfaNfGLjxwCTgEXhDAVGrnyclvSTNyjQYBDLY7RY2LU/GU/pAaxvldIPCL4BYsG4RSsuUh9pTpB4e2AbcAIAQAgHC8W3vwraX+1a2+Krd+crIfqNncXEf8FTj0LyLhXtE2tkCFMjbTacxmtsl06ekvrYr2U6aZ52p+qTeJhuOaWU7pfu8F9DG2J9jOmkeeq/rnnJ6e4zWV7tfv8ABfQhsN9z2k6k2VmpvqV2LoeAk+ENt52GaqlomvZJ9pl+pCSVdZy6ND+n5rOQ4RDI7UqgKuhKuh0gjSJWTTi8Gdxbyp1YqpB4pnWsW8R7DVslCrUoZTvSpM7btVF5Kgk3B7hLKlbUpQTa2HE3+W76lc1IQnglJpaI7+okG7nmD/UXbK9b83mfJKW7zIq4QZQ5zwj9CMwl3LLK4O4PUpNqz7onGDn/ABmudlB6tBMocJ7qD/iJSXc/p4HL8YsA1rHV3KuNOdHGdXG+p/LVK+rSlTeEjsLG/o3lPPpPrW1GLAFnWparPTqC9HrUEdbyL1Z1DC8ZxmJ0Tymk5pPebL2pKnbVJx0NRbXWkztX8vcHfV//AD1v1y25JR3eZ8/9P5Q5zwj9A/l7g76v/wCet+uOSUd3mPT+UOc8I/QhMdMTbDZ7FXrUqOS6KCrbrVa45SjQzkHTNVa2pqDcVpJuTst3lS5hCrPGLenQvocep1AdErHFo7inVjU1GO0aZlDUaa/vI6XSF4B4BL1aj5TNYSa6TIFnpiWHE62ZFY0z5NQXfeXOPwvHJALxACAEAjbVgkFt1oncqvpAeC3A66xANiyWot4LjIqDylvvBHpIda9GuAbUAIAQD5/xOq/1Nd98N+L3yqg9LZ391H+HCP5qLNXtEybI8KZGWu0ZjsM1yZMpU9KO2y3Pnhwu348W5a1RUtLALUqgA06RFyuQBnSV0684vWdnbZJt6sUsxYtJ63u6zrOJuGWtdkp16gAc5SuF8nKRit4v1G4G7VfJlGpxkFI5rKVnyS4lSxxS+ZyzuzWUU7elRRdutJC/Cysy3n7oQcUh3kPaOk4OXDVJp7H4P8Z1bE/5jZfcUeqJMofpx6jnMqfzlX+p+Zy3HvHO3UMIV6NCuURWphEyKZAvpoTpUnSTItatOMmky8ybk23r0ISlHFvr3lj7nuP9S0VBZraF3Rr9yrKMkMQLyrroBzG4i4art/OhdKbzXrNOVcgyt6brU/dWtbiyY+4BFrsdRAPGIDUoNrDqL7hwML14+Cb61NTg0VGTruVtXjNPRqfV9jiOJ9TKtll3++LLfziyphHCrHrR9Cu6vGWNV7cyXkz6IwlUK0qjKbiEqEHeIUkGXT1HzKmk5pPefP8ATx/wkcwtTc3T/RKx3M1tO3p5GtajwUPFmPCGNdvr02pVrQXpuLnQqgvF4OkLfpAmDuZNYNkmnkOlTkpxik10shbPTIvv4JHnJMt7elKnjieWjVPYHlxrR02yDwE9lOgS8j7qPlddYVZdb8zOFmRqMlJipDLmIIIPCM4gHSrJXFRFcaGAPLqgGaAEAIBjrUQ11+kZ1YaQd8QApudDeV+BG+OzVyEgZIAQD5yxQqXNU9lemU8GfR7iOOBOV7RPWzGFMjLbaPBbYeia5PQTKVP2kfQkuz5ccgr9yq1PXeoa1AK71GzGoWAZidGSBfn35AnaSltOstcv0KKWMW2lhsOm4u4IWyWdLOhLBAb2IuLMSSzXas5OaS6VNU4qKOevruV3XlWlox2blsOL92HCa1rfkIbxRprSN2jLvZm5MoDapkO5ljPqOlyLRcLfF/uePZsOxYnfMbL7ij1RJdD9OPUc7lT+cq/1PzOH90r/AKraPbo/+unINz77OsyJ/L0uv5s0sD1SloouNK1aTDaGBEhweEk+k6G6ip0Jxe2LXgfSsvz5IfOOAaYTC1NBoW2U1H3a4AlTh/EXX8z6Apt2VTHbTf8AafRlWmGBVheCCCN8HMRLY4BNp4or6YjYPGiy0/7u2anQpvYTo5Uu4vGNRlY7pWL1ks9harRoqjh6QDLffcTn1yNc0IKGMUXORsq3NS6Ua0244PQclpuDnErWsDt6dRTWKMVo1TKBpuNaOoYPXxVP2KfVEvIe6uo+W3P60/6n5myFmRoGCwC3Yo2m+m1M/QN42Nn6b+WASdfClFPKqLsByjyCAadTGOkNAdtigdJgGE4zLqpnjYCAMmMi60YbCD2QDPSwvRq+Cr5D/RDi439B2AwDfstfLF+gglWXeYaR/vSCIBmgHzTgU5FSoN4EcjSl1H0zDOwZv17RMWzfCmR1evfMGyVCGB9MS/PkRzm2d1yhTd6ZoViUZ1JBS4lSRv8ABIzuYp4YF3DIdWcVJSWnTtK5h/uu1qiFLLSFC+8bqz5b3fZFwCnhzzVO6b91YE63yFTg8ass7o1I57SQscprznvJOknfMhTmdRbW7xTawSPpPE/5jZfcUeqJbUP049R89yp/OVf6n5nD+6V/1W0e3R/9dOQbn32dXkT+XpdfzY+JeC2tFsooovAZalQ6giEFiduYbSJGoQc6iRb5Vuo29pOb1tYLrer6n0Ba7QtNHqOblRWdidQUEk8gl23gsT5hCLnJRWt6D5vxUrF8JWdzpa1UGO1qqk9Mqk8ZrrXmd/Ujm21RLZCX9rPozCbkUahU3EU6hBGkEKbjLV6jgaaxmk958708c8IHMLXV+P8AaVbrzW07qnkm2qPBQRhwjh22V03OvXeohIJRmvF40HRMJXDksGyVSyRClLOhFJmhZ0IFx35om8WWtvTcI4PeLaNU9gYXGtHVrCni09hOgS8h7qPldd41ZvpfmNabQlNcqowVd89A3zEpxisZM9oW9WvPMpRxfR+aDSs+MFB2yUYk6hkkX7L5qhcU5vBMm3OR7y3p8ZUho24NPDrwJOhXDZgeLRN5WGcLAGCwBwsAYLAMFroXi8aRp2QDdxdwqy1gHN6vkoSd8ZkP5bNkAu0A+Zra252quBqqVl5HPZKWpobPp1ks+nDHcvIxvWJmjEslBIxzwyPqGdEfHT5fwkP6qv72v1zKatrfWfSsmLGMf6V8hQJHxLfBI9nh6fROJ/zGy+4o9US9ofpx6j5XlT+cq/1PzIbDHc4slptD2mq1bLcqWVXUJ4KhQAMi/Qo1zGdvGbxZutsr17eEYQS0fXHeT+BMBULIpSz0wl92U2cs13pMc515pnTpRprCKI13fV7qWdWlj5LqRz3us46JubWGzMGZs1pdTeFUaaQI+kTp3hm15tFxVWGai2yPk+Tkq9RaFq+v0Oe4lJ/W2U//AKLMBziyDF/xIrpR1FaH+DrS/wAkvJn0XhbzFX3dXqmXEtR85pe+us+XrJp4vzEpKmo+nWfvvq+htzSWIQDBaNImyGoi3HvI62lyUwWNwVQSd4KM8vMVGOLPlmbKrVzYrFt6O1lGdnttYsSVproHorqA+0btPYBKxKVzUxeo7ic6ORLRRisZvxe1voX5rxDD2DUpKj071N9xzk6rweA5pldUI00pRNWQsqVrypOnXwejFaOxrq07SyWCqWRH0Eqp47pYU5Z0EzkLyiqNxOmtSk14lhs7ZSg7/wDszMjGULAHCwBgsAYLAIe0JksRvHN0iAdAsVuDU0Y6SqE7SATAPnzG+hueELSv+NWb4yWHWlPXWEpH0jJM86hSfQl4YEdIpdBALlW7qVvA8EUdPqif9UnRvJt6cDma3Bu1jH2M7v8AsUfdGeo1RxncuzZrhexvN3LNFSWJa2dF02lg8EsDNNBYhALZY+6LbKNFKVPcsmmiol9Mk3KLhf4WcyXTu5xSjsKG64P2tWUqrxznp17e4V+6lhE6NyHCKHaZu5XLoK5cH6Pwy/OwiMJ46YQrgrUr1Ap0qgWkLt45ABI2zXK4k9bJdHI9Gm8Y09PTp8yBp2Y6800OothaU7ST97QSNgtJo1KdVLsqm6Ol4vF6EMLxvXia4yalnEurRjUpOk9TTXYy0W7um25kK3UrmDK11I6CLj9KTI3k3rwOeq8HLaGDhnY47/sUeyoQc4Oje2SPUaaLi1hKM3itn0NqaScEAxhMqoq75Ucpm6msdBBu55uMtyOiY6WjIs2SPpsqcWcnoA45ZXks2nhvOK4OUFVvM9/tTfbqXmaeL9myKK77eEePR+F0ytYZtNdOk0ZduXWvZLZH2V2a/HE08bmupou+xPIP/oTTfP2Uiy4K0261Se5Jd7+xMYOpZNKmDpCJfyC+SqSwgl0FBfzVS6qSW2T8yfwcvgcZmwiG4FgDBYAwWAMFgENhAeMbi6BALNYPNU/YToEA5x3TcWbQ+EHq2ehVqLUWk+VTpMyghcgi8DT4F/HK64pSc8UjssjX9GFrGM5pNN632/Mq/wDDNv8Aqto/y79kj8RL4WW/pWhzq70H8M2/6raP8u/ZHES+Fj0rQ51d6D+Gbf8AVbR/l37I4iXwselaHOrvQfwzb/qto/y79kcRL4WPStDnV3owV8C2tDc9CspuvuaiwN2/nHAY4iXwselaHOx70Y/ky0eqq82eyOIl8LHpWhzse9B8mWn1VXm27I4iXwselaHOx70HyZafU1eabsjiJfCx6Voc7HvQfJdp9TV5puyOIl8LHpWhzse9HvyVafU1eabsjiJfCx6Voc7HvQfJVp9TV5puyOIl8LHpWhzse9B8k2n1NXmm7I4iXwselaHOx70e/JNq9TV5puyOIl8LHpWhzse9B8kWr1FXmm7I4iXwselaHOx70HyRavUVuabsjiJfCx6Voc7HvRuYFwJXNopF6NRVFRCzNTYABTebzdm0TbSoyU1iiFfZRoO3qZtRN4NaGsdxYu6I/g0V3zUPIFH5zbfvRFEDgpH2qsuhLzJCx07kQDUqDkAkyCwil0HM3Us6vOW+T82VzDh3a1U6I0Lcp2nwmPJdySvuP4lZQOwyOuR5MncPW8X3aI+PmWsLLM4gm7FTuRdl/LngGyFgDBYAwWAOFgEFhPzrfd6ogFksHmqfsJ0CAWOAEAIAQAgFLxy8+Pdp1ngEEBAGCwBwsAYLAGCwBwsAYLAGCwBgsAcLAGCwCld0jTQ2Vv8ARK6//b2nZcE1oq/6f+xLM4RMptCredgEn4qMcXsOUVOVatmR1ylh3sreKlE1K1Su2q/4nN5u2C/llfaJzqOb/MTreEVSNva07WG3yj98O4t9GllEDfIlkcWT6rAHCwBgsAYLAHCwCvYW8633eqIBP2Gp4tPYToEAs8AIAQAgBAKXjl58e7TrPAIZBAMgWAMFgDBYAwWAOFgDBYAwWAOFgDBYAwWAUjulrnof97/RK6//AG9p2PBN6Kv+n/sJjVa8mgqDTUu+EXE/kOObLuphTS3kPg/acZeyqPVDHvehfM3sW7FudBQdLeG33tH4XTbbQzKa6dJAy3dcovJNao+yuzX44liwVRvYtvaNpkgqSWCwBgsAYLAGCwBwsArWGB45/udVYBN2LzaeynQIBaoAQAgBACAUvHLz492nWeARNEZoBmCwBgsAYLAHCwBgsAYLAGCwBwsAYLAGCwCl902l4FBt5qg5Qp/KQL9aIs63gpL26sehPzK/ld92mmg8hVQHYovflN4v2TRjx9VLZ+Ylnm+i7GpP9zbfa3hHuWD7y9BZbHz8nLBRyUG+c544BtBYAwWAMFgDhYAwWAVfDfnm+51RAJmxebT2U6BALVACAEAIAQCl45efHu06zwCNsw8HlgGcLAGCwBgsAcLAGCwBgsAYLAHCwBgsAYLAKl3Taf8ATUzvVVHKj9khXy9hdZ0vBeWF1Jf5fmiJxHsFyNWIzv4K+yNPKerPLKnhFze02cJ7zPqxt46o6X1vV3LzLdY6GUwGrSdgk45YnwsAYLAGCwBgsAcLAGCwCqYe8+/3OqsAk7JU8Wnsp0CAW6AEAIAQAgFLxy8+Pdp1ngGjYx4PLANgLAGCwBgsAcLAGCwBgsAcLAGCwBgsAYLAOZ90fCu6VxQTOtEHKu1uRe3ILhyyrvKmdLNWw7vg3Z8TQdeWuerq2d7+RJYl1MqyqPRZ1PLlf6pKs3jSKHhHTzL5vek/l8i44Hpi5jrzDikooiTCwBgsAYLAHCwBgsAYLAKhjAP6h/udVYBv2XyF9legQC4wAgBACAEApeOXnx7tOs8A1LCPAG0wDaCwBgsAcLAGCwBgsAYLAHCwBgsAYLANDGDCYs1nesdIFyDfc5lH57AZrq1OLg5E3J9m7u4jSWrb0Lb+bznmK+CjVStWqZ2qLVRGOklgct+U3csg21HPjKT26DqMtZRVvVpUKeqLUn1LUu7T3Gfue1s1WnvFGHHeD0CZWMtDiaOFVL2qdVdK+a+Z0HA5zsN8A8n/ADLA5ElgsAYLAGCwBwsAYLAGCwCm4yfOH2J1RAN2y+Qvsr0CAXGAEAIAQAgFLxy8+Pdp1ngGDBw8AbTANsLAGCwBwsAYLAGCwBwsAYLAGCwBgsA5ljvb2tdrSyUTelNsknUX+mx4FGbibflZcSdWoqcTt8j0IWFlK7q62sezYu1/ItNjsy00VE8lQAOLf4ZYxiopJHG160q9SVSetvEpmBvEYSenqc1FGxvGJ0Accr6X8O4cTsb/APxeR4VdqSfdofzOi4ON1ReHNy/vdLI4kngsAYLAGCwBwsAYLAGCwClYz/OX2U+qIBns1XwFzfRXogF1gBACAEAIBS8cvPj3adZ4BjwWPFja3TAN0LAHCwBgsAYLAGCwBwsAYLAGCwCCx0w53pZyynxr3pRGsHW/3Rn23TRcVeLh0ltkfJ/LLhJ+6tMvp2+WJU8RsElUNoqeVU8i/Tk6ztJ/AcM02dLBZ72ljwkv1UqK2hqjr693Z59RcLNQymCjXpPBrMmnMFM7pVkNC10bQgzEIR7VI6zwi7klbdpwqKa/MDtODs417SpbS6e6S+uJcLNVDBXU3ghWU8BzgyxTxWKOOqQlTk4S1p4PsLRTN4BGsA8s9MDIFgDhYAwWAMFgDBYBRcaPnL7KfVEAez+SuxeiAXmAEAIAQAgFLxy8+Pdp1ngBggeLG1umAbwWAOFgDBYAwWAOFgDBYAwWAFV1VSzkKqgszE3AAC8kzxtJYsyhGU5KMVi3oRyS0Vmwpbic4oJoGfNTBzbGY/7zSs03NXoXl9zuXmZGsMF+pLxl9I/msviUwAABcBcABoAGgS0OFbcni9ZN4LsuSuUdLdGqDwgO6bgvdbGXA8KkcsbNDfhfI13DOpvo0l1kC54m8inql7Pfq8SHxDt26WYKfKpEodmlDyZvuzy0nnU8NxnwiteJu3Nap6e3b9e0v2CHvS7Wpu4jnH5yUURvhYA4WAMBAPYAQCi41fOW2J1RAPbP5K7F6IBeYAQAgBACAUvHLz492nWeAZMCjxQ2t0wDfCwBwsAYLAGCwBwsAYLAGCwDnPdOxjvPeVE613dgQPZpX8hPEN+V95W/+ce06/g7k3Bcrqr+n5v5L/wxYEt1ksdEIayFzc1Qpe97XaAVGgaP+ZnSnSoxwx07SLlC1yhlGu5qm1FaI44LR27X9thn/jmyqwzVXGvJQC/g8JhMne01qxNdPgzeS95xXb9EbL91Wl9Gz1DtqKPyMw5dHcSFwVrbai7mLV7p9B0ZKlnqXMCDcytp23Ry6D1pnnqvcxeMKkfFfUqOKOF6dntTXsRQqZS3sNABvpswF+fV94yNbVVTqdDLvLNhUu7RYLGpHB6P+SXn2HVcA4WpM19OojqRc2S4a7WLwM4/eWsZxl7rxODrW1aj+rBx61gWWnUVvJIOwzI0GSAEAIAQCi41fOW2J1RAFoVRkrsHRAL5ACAEAIAQCl45efHu06zwDPgMeKG1umASQWAMFgDBYAOwUFmIUDSxIAG0mG8D2MXJ4JYsreFMfLHRzBzWbepDKHxm5eQmRp3dOO3HqLq2yBeVtLjmr/N9NZWbT3R7RVOTZLOBp0hqr3ajcLgOQyM7yctEI/MuYcG7ais65qeUV44/Ig8OYZwiADaatSmGvyUVhTvHspcbts01Z1177wLGxtcmSbVvFSw1vDHxejuM2A8TntCCtVqFA5JAycpmB+kSTmvmylaOazpPAjZQ4QU7Wo6NKGc1o14JPdq2fYsFmxEsy+Uaj7WAH9oB/GSY2VNa9JS1eE15L3VGPZj5/QkrPitZE0UVPtXv1iZsVtSWwg1MtX09dR9mC8jbXAtnGihR5lOyZ8VT+FEZ5Qunrqy/3M8bANmOmz0uKko6BPHRpv8AajKOUryOqrLvZUMesWadKmK9nTJCm6qoJIubyWznNnzZvSEh3VvGMc6K6zpsg5Xq1qro15Ytr2X1a1o6NPYaWCMU++KC17NWyXF4dHF2S403MugaCM2ua6dtxkM6D0ku8y3yWu6NxTxjrTW1Pofc9JsfKWErCfGhqlMfSbxi8VQZ14zxTLPr0fe0rv8AE08lyTlH9J5suj2X/teh9i7S34ud0KnVuRzubm4ZFQ5id5anbJVK6hPQ9DKO/wAg3NtjKPtx3rWutfTEu1mtyvm0H0T+W/JJRm1ACAUXGr5y2xOqIBr0vJGwQDoUAIAQAgBAKXjl58e7TrPANvAA8SNrdMAkwsA9uuznjMDWUfGPuiU6ZNOxgVn0bqfNg/Zuzv8AgNshVbxLRDSdPk/g5UqLPuXmrdt7d3n1FcOCLdbiHtVQqukB9Xs0hcBx3TSqFatpm8PzcWMsp5Oycsy3jnPo+cn8sScwdibZqedgarb7nN8Izct8kwtKcdekpLnhDeVtEXmLo197+WBJYRtlKyUS5AVRmSmoC5R1KAP9ibZzjSjiQLW2r39dQTbe1vTgt7/NJTsX8GVLfXNptOemDo1MRopqPRGvtJMg0acq88+er80HV5RvKWS7ZWtv7zXdvk+l7PosDooWWZwxKWbBN4BY3X6rs8A20wUg03naeyAZ1sNMfRHHn6YA3eqegvwiAaeFME06lJ0yR4SkEb4OkTySUlgzOlUlSmpweDTxRx/AtpbB1sahWPinIBY6Lj5ur+R496VlKToVXGWr80nb31GOVrGNekvbWz+6P07N50q6/hvlocKVbGLEmlVvaiBRq5811yMd5l+jtHIZErWkZ6Y6GdDk7hBWoNQre3H/AJLqe3qfeRGLGMNWz1e9LbeBeFRmzlCfJBOtDqOrZNNCvKnLi6hY5UyXRu6PK7TXraWp79GyS3bes6pg+3m/Ifib8jLE40lIBRsa/nDeynRANal5I2CAdCgBACAEAIBS8cvPj3adZ4BvYujxI2v0wCVCwDmOO+MFS1V+8LJfkglajA3ZbDygT6C579+48ErrirKpPi4HZZJsKNnQ5bc68MV0LZ2sksX8WaVmANwerrqEaOBBqHDpkmjbxp6dbKTKWWa943H3Ybvrv8idRCTcBed4SQVA2EilmpGtaXCIMwUZ3ZtIRRvm7tmFSpGEcZEm0tKt1UVOksX5Le+g5vZ7PWwpaC73pQQ3b4VfQU63Os8e8JWxU7meL1HZ1alvkW2zIaZvxe97kti7N7OjWWzLTRUpjJVQAqjUJaRiorBHD1as6s3Um8W9ZMYLsV/htoHkjf4dk9NZMQAgBACAEAovdFxX74TLpjxi3lDov1tTO3SOGRrmjxkdGtFzkbKfIq2Evclr6On69BWcScZtFktJyXXwaTNmvuzbm1+hhoHJp06bW4/+c/zoLPLmSNd1b6U9Mkv7l0b+/Vq6VZHWoMip5Q8ltZ49+TzkznPddsSU9xObdDlgHWUF3lbCc20yvvktD2nX8FZVMakf26O//wA19hacEsxoUjU8s06RfaVF/wCMm08cxY7jmLtQVxUUNWc8OrEtliq5SKTp18WaZkcpuNfzhvZTogGpTqC4bBAOiQAgBACAEApeOXnx7tOs8AksWh4gbX6YBu4RqFKNR10rTqMNqqSOiYzeEWzbQgp1YxeptLxOV9zWzg7tVOdvAUHWAby3LcOSQbGK0yOr4VVZJU6S1aX8l3aS/wBms5dgo5d4b8sDjzNhzDdnwfTyqhvcjwKYz1HP5LwnNxzVVrRprFk+wydWvZ5tNaNr2L79BzRadpwvX3WsSlBSQLvJUehTB0sdbcuoSBGM7mWL1HW1a9rkWhxdPTUfe+mW5bl3bWX+w2JKSLTpKFVRcAPxJ3zwyyjFRWCOJr16leo6lR4tkpg+xZZvbyR+PBsmRpJsCAewAgBACAEAStSDAqdBgHOMc8SxWYuhCVvSu8GoNWVvHh5ZFuLZVNK1l/knLk7T+HU0w8V1dHR3Fao4XwnZhubUme67JZ6bVLt650OfjJkZVbin7LWJczsckXj42M1Hfg1HwerwNnA+Lte1Vu+sIliMxCP5TXaAV+inBMqVvOpLPqmm+yvb2lHk1lr3rUu3a+kv0sTjSw2GlkooOnSePPAKbjX84b2U6IBHpoHFAOkwAgBACAEApeOXnx7tOs8AlsVx/Tr7T9MAlalIMpU6GBB2EXGHpPYycWmjiFktNXBdodHTLR82nJygp8FlN2kXm8cMqoylbTaa0He1qNHLVtGcJYSXbg3rTXzJF8f7QxKWKjkswIDXbq+1VAuB23zOV5OWiC+ZFo8G7eguMuamKX+ldr1+Q+CsTatZzXwg7EsbzTyr3b22BzDgH4TKnaSk86qa73hBSow4myWrbhoXUtvW/EvNGkqKFQBVUXKoFwA3gJPSSWCORnOU5OUni3tJGwWAt4TZl/E/tPTEmVF2YaNQgHsAIAQAgBACAEAxWigHFzcR1jZAIe0YPddAyhvjsgGuKLHMFPIYBJWDB1xyn06l/MwCTgFHxs+cH2UgEcmgcUA6TACAEAIAQCl45efHu06zwCZxVH9OvtP0wCZCwCGwvg4G85IZTnIKggHfuOqeNJ6zKM5QeMXg+gjqNFVzIqqN5VA6ISS1Hs6k56Ztvr0melSZjcoJnpgSlkwYBnfOfR1ce/AJGAEAIAQAgBACAEAIAQAgBACAEAo+Nvzg+yn5wCMVxdAOlwAgBACAEApeOXnx7tOs8Am8U/m6+0/TAJmAEAQ0VOlRyCAMBdogHsAIAQAgBACAEAIAQAgBACAEAIAQCj42/OD7KfnAIaAdRgBACAEAIBS8cvPj3adZ4BEU7U6i5XdRvB2A5AYA3f1X1tTnG7YAd/VfW1OcbtgB39V9bU5xu2AHf1X1tTnG7YAd/VfW1OcbtgB39V9bU5xu2AHf1X1tTnG7YAd/VfW1OcbtgB39V9bU5xu2AHf1X1tTnG7YAd/VfW1OcbtgB39V9bU5xu2AHf1X1tTnG7YAd/VfW1OcbtgB39V9bU5xu2AHf1X1tTnG7YAd/VfW1OcbtgB39V9bU5xu2AHf1X1tTnG7YBhqVCxvYljvsSTymALAP//Z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78" name="Group 36"/>
          <p:cNvGrpSpPr/>
          <p:nvPr/>
        </p:nvGrpSpPr>
        <p:grpSpPr>
          <a:xfrm>
            <a:off x="4955525" y="2708920"/>
            <a:ext cx="4152979" cy="1610855"/>
            <a:chOff x="1679574" y="1982458"/>
            <a:chExt cx="6521451" cy="2767670"/>
          </a:xfrm>
          <a:gradFill>
            <a:gsLst>
              <a:gs pos="0">
                <a:srgbClr val="FFC000"/>
              </a:gs>
              <a:gs pos="23000">
                <a:srgbClr val="FFC000"/>
              </a:gs>
              <a:gs pos="69000">
                <a:srgbClr val="F68426"/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3138488" y="2732088"/>
              <a:ext cx="4335462" cy="536575"/>
              <a:chOff x="3138488" y="2732088"/>
              <a:chExt cx="4335463" cy="536575"/>
            </a:xfrm>
            <a:grpFill/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3138488" y="2732088"/>
                <a:ext cx="4335463" cy="536575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Calibri"/>
                </a:endParaRPr>
              </a:p>
            </p:txBody>
          </p: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>
                <a:off x="5253038" y="2732088"/>
                <a:ext cx="2220913" cy="536575"/>
              </a:xfrm>
              <a:custGeom>
                <a:avLst/>
                <a:gdLst>
                  <a:gd name="T0" fmla="*/ 2220913 w 1399"/>
                  <a:gd name="T1" fmla="*/ 0 h 338"/>
                  <a:gd name="T2" fmla="*/ 2220913 w 1399"/>
                  <a:gd name="T3" fmla="*/ 536575 h 338"/>
                  <a:gd name="T4" fmla="*/ 0 w 1399"/>
                  <a:gd name="T5" fmla="*/ 536575 h 338"/>
                  <a:gd name="T6" fmla="*/ 539750 w 1399"/>
                  <a:gd name="T7" fmla="*/ 0 h 338"/>
                  <a:gd name="T8" fmla="*/ 2220913 w 1399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9" h="338">
                    <a:moveTo>
                      <a:pt x="1399" y="0"/>
                    </a:moveTo>
                    <a:lnTo>
                      <a:pt x="1399" y="338"/>
                    </a:lnTo>
                    <a:lnTo>
                      <a:pt x="0" y="338"/>
                    </a:lnTo>
                    <a:lnTo>
                      <a:pt x="340" y="0"/>
                    </a:lnTo>
                    <a:lnTo>
                      <a:pt x="1399" y="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grpSp>
          <p:nvGrpSpPr>
            <p:cNvPr id="80" name="Group 11"/>
            <p:cNvGrpSpPr>
              <a:grpSpLocks/>
            </p:cNvGrpSpPr>
            <p:nvPr/>
          </p:nvGrpSpPr>
          <p:grpSpPr bwMode="auto">
            <a:xfrm>
              <a:off x="2411413" y="3463925"/>
              <a:ext cx="4333875" cy="536575"/>
              <a:chOff x="2411413" y="3463925"/>
              <a:chExt cx="4333875" cy="536575"/>
            </a:xfrm>
            <a:grpFill/>
          </p:grpSpPr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2411413" y="3463925"/>
                <a:ext cx="4333875" cy="536575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Calibri"/>
                </a:endParaRPr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>
                <a:off x="4525963" y="3463925"/>
                <a:ext cx="2219325" cy="536575"/>
              </a:xfrm>
              <a:custGeom>
                <a:avLst/>
                <a:gdLst>
                  <a:gd name="T0" fmla="*/ 2219325 w 1398"/>
                  <a:gd name="T1" fmla="*/ 0 h 338"/>
                  <a:gd name="T2" fmla="*/ 2219325 w 1398"/>
                  <a:gd name="T3" fmla="*/ 536575 h 338"/>
                  <a:gd name="T4" fmla="*/ 0 w 1398"/>
                  <a:gd name="T5" fmla="*/ 536575 h 338"/>
                  <a:gd name="T6" fmla="*/ 536575 w 1398"/>
                  <a:gd name="T7" fmla="*/ 0 h 338"/>
                  <a:gd name="T8" fmla="*/ 2219325 w 1398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8" h="338">
                    <a:moveTo>
                      <a:pt x="1398" y="0"/>
                    </a:moveTo>
                    <a:lnTo>
                      <a:pt x="1398" y="338"/>
                    </a:lnTo>
                    <a:lnTo>
                      <a:pt x="0" y="338"/>
                    </a:lnTo>
                    <a:lnTo>
                      <a:pt x="338" y="0"/>
                    </a:lnTo>
                    <a:lnTo>
                      <a:pt x="1398" y="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grpSp>
          <p:nvGrpSpPr>
            <p:cNvPr id="81" name="Group 35"/>
            <p:cNvGrpSpPr>
              <a:grpSpLocks/>
            </p:cNvGrpSpPr>
            <p:nvPr/>
          </p:nvGrpSpPr>
          <p:grpSpPr bwMode="auto">
            <a:xfrm>
              <a:off x="1679575" y="4191000"/>
              <a:ext cx="4335463" cy="536575"/>
              <a:chOff x="1679575" y="4191000"/>
              <a:chExt cx="4335463" cy="536575"/>
            </a:xfrm>
            <a:grpFill/>
          </p:grpSpPr>
          <p:sp>
            <p:nvSpPr>
              <p:cNvPr id="93" name="Rectangle 11"/>
              <p:cNvSpPr>
                <a:spLocks noChangeArrowheads="1"/>
              </p:cNvSpPr>
              <p:nvPr/>
            </p:nvSpPr>
            <p:spPr bwMode="auto">
              <a:xfrm>
                <a:off x="1679575" y="4191000"/>
                <a:ext cx="4335463" cy="536575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Calibri"/>
                </a:endParaRPr>
              </a:p>
            </p:txBody>
          </p:sp>
          <p:sp>
            <p:nvSpPr>
              <p:cNvPr id="94" name="Freeform 15"/>
              <p:cNvSpPr>
                <a:spLocks/>
              </p:cNvSpPr>
              <p:nvPr/>
            </p:nvSpPr>
            <p:spPr bwMode="auto">
              <a:xfrm>
                <a:off x="3798888" y="4191000"/>
                <a:ext cx="2216150" cy="536575"/>
              </a:xfrm>
              <a:custGeom>
                <a:avLst/>
                <a:gdLst>
                  <a:gd name="T0" fmla="*/ 2216150 w 1396"/>
                  <a:gd name="T1" fmla="*/ 0 h 338"/>
                  <a:gd name="T2" fmla="*/ 2216150 w 1396"/>
                  <a:gd name="T3" fmla="*/ 536575 h 338"/>
                  <a:gd name="T4" fmla="*/ 0 w 1396"/>
                  <a:gd name="T5" fmla="*/ 536575 h 338"/>
                  <a:gd name="T6" fmla="*/ 534988 w 1396"/>
                  <a:gd name="T7" fmla="*/ 0 h 338"/>
                  <a:gd name="T8" fmla="*/ 2216150 w 1396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6" h="338">
                    <a:moveTo>
                      <a:pt x="1396" y="0"/>
                    </a:moveTo>
                    <a:lnTo>
                      <a:pt x="1396" y="338"/>
                    </a:lnTo>
                    <a:lnTo>
                      <a:pt x="0" y="338"/>
                    </a:lnTo>
                    <a:lnTo>
                      <a:pt x="337" y="0"/>
                    </a:lnTo>
                    <a:lnTo>
                      <a:pt x="1396" y="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grpSp>
          <p:nvGrpSpPr>
            <p:cNvPr id="83" name="Group 3"/>
            <p:cNvGrpSpPr>
              <a:grpSpLocks/>
            </p:cNvGrpSpPr>
            <p:nvPr/>
          </p:nvGrpSpPr>
          <p:grpSpPr bwMode="auto">
            <a:xfrm>
              <a:off x="3865563" y="2005013"/>
              <a:ext cx="4335462" cy="536575"/>
              <a:chOff x="3865563" y="2005013"/>
              <a:chExt cx="4335463" cy="536575"/>
            </a:xfrm>
            <a:grpFill/>
          </p:grpSpPr>
          <p:sp>
            <p:nvSpPr>
              <p:cNvPr id="89" name="Rectangle 8"/>
              <p:cNvSpPr>
                <a:spLocks noChangeArrowheads="1"/>
              </p:cNvSpPr>
              <p:nvPr/>
            </p:nvSpPr>
            <p:spPr bwMode="auto">
              <a:xfrm>
                <a:off x="3865563" y="2005013"/>
                <a:ext cx="4335463" cy="536575"/>
              </a:xfrm>
              <a:prstGeom prst="rect">
                <a:avLst/>
              </a:prstGeom>
              <a:grp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38100" dist="26940" dir="5400000" algn="t" rotWithShape="0">
                  <a:srgbClr val="000000">
                    <a:alpha val="26666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Calibri"/>
                </a:endParaRPr>
              </a:p>
            </p:txBody>
          </p:sp>
          <p:sp>
            <p:nvSpPr>
              <p:cNvPr id="90" name="Freeform 17"/>
              <p:cNvSpPr>
                <a:spLocks/>
              </p:cNvSpPr>
              <p:nvPr/>
            </p:nvSpPr>
            <p:spPr bwMode="auto">
              <a:xfrm>
                <a:off x="5984875" y="2005013"/>
                <a:ext cx="2216150" cy="536575"/>
              </a:xfrm>
              <a:custGeom>
                <a:avLst/>
                <a:gdLst>
                  <a:gd name="T0" fmla="*/ 2216150 w 1396"/>
                  <a:gd name="T1" fmla="*/ 0 h 338"/>
                  <a:gd name="T2" fmla="*/ 2216150 w 1396"/>
                  <a:gd name="T3" fmla="*/ 536575 h 338"/>
                  <a:gd name="T4" fmla="*/ 0 w 1396"/>
                  <a:gd name="T5" fmla="*/ 536575 h 338"/>
                  <a:gd name="T6" fmla="*/ 536575 w 1396"/>
                  <a:gd name="T7" fmla="*/ 0 h 338"/>
                  <a:gd name="T8" fmla="*/ 2216150 w 1396"/>
                  <a:gd name="T9" fmla="*/ 0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6" h="338">
                    <a:moveTo>
                      <a:pt x="1396" y="0"/>
                    </a:moveTo>
                    <a:lnTo>
                      <a:pt x="1396" y="338"/>
                    </a:lnTo>
                    <a:lnTo>
                      <a:pt x="0" y="338"/>
                    </a:lnTo>
                    <a:lnTo>
                      <a:pt x="338" y="0"/>
                    </a:lnTo>
                    <a:lnTo>
                      <a:pt x="1396" y="0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sp>
          <p:nvSpPr>
            <p:cNvPr id="84" name="TextBox 31"/>
            <p:cNvSpPr txBox="1">
              <a:spLocks noChangeArrowheads="1"/>
            </p:cNvSpPr>
            <p:nvPr/>
          </p:nvSpPr>
          <p:spPr bwMode="auto">
            <a:xfrm>
              <a:off x="3865564" y="1982458"/>
              <a:ext cx="4335461" cy="58168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38100" dist="26940" dir="5400000" algn="tl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defTabSz="457200">
                <a:defRPr sz="2400">
                  <a:solidFill>
                    <a:srgbClr val="FFFFFF"/>
                  </a:solidFill>
                  <a:latin typeface="Arial"/>
                  <a:cs typeface="Arial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LENGUAJE</a:t>
              </a:r>
              <a:r>
                <a:rPr lang="en-US" sz="1600" dirty="0">
                  <a:latin typeface="Calibri"/>
                  <a:cs typeface="Calibri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SIMPLE</a:t>
              </a:r>
            </a:p>
          </p:txBody>
        </p:sp>
        <p:sp>
          <p:nvSpPr>
            <p:cNvPr id="85" name="TextBox 32"/>
            <p:cNvSpPr txBox="1">
              <a:spLocks noChangeArrowheads="1"/>
            </p:cNvSpPr>
            <p:nvPr/>
          </p:nvSpPr>
          <p:spPr bwMode="auto">
            <a:xfrm>
              <a:off x="3138488" y="2709534"/>
              <a:ext cx="4335461" cy="58168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38100" dist="26940" dir="5400000" algn="tl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defTabSz="457200">
                <a:defRPr sz="2400">
                  <a:solidFill>
                    <a:srgbClr val="FFFFFF"/>
                  </a:solidFill>
                  <a:latin typeface="Arial"/>
                  <a:cs typeface="Arial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USO DE GLOSARIOS</a:t>
              </a:r>
            </a:p>
          </p:txBody>
        </p:sp>
        <p:sp>
          <p:nvSpPr>
            <p:cNvPr id="86" name="TextBox 33"/>
            <p:cNvSpPr txBox="1">
              <a:spLocks noChangeArrowheads="1"/>
            </p:cNvSpPr>
            <p:nvPr/>
          </p:nvSpPr>
          <p:spPr bwMode="auto">
            <a:xfrm>
              <a:off x="2411412" y="3441371"/>
              <a:ext cx="4335461" cy="58168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38100" dist="26940" dir="5400000" algn="tl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defTabSz="457200">
                <a:defRPr sz="2400">
                  <a:solidFill>
                    <a:srgbClr val="FFFFFF"/>
                  </a:solidFill>
                  <a:latin typeface="Arial"/>
                  <a:cs typeface="Arial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AYUDAS EN SITIO “TOOLTYPE”</a:t>
              </a:r>
            </a:p>
          </p:txBody>
        </p:sp>
        <p:sp>
          <p:nvSpPr>
            <p:cNvPr id="87" name="TextBox 34"/>
            <p:cNvSpPr txBox="1">
              <a:spLocks noChangeArrowheads="1"/>
            </p:cNvSpPr>
            <p:nvPr/>
          </p:nvSpPr>
          <p:spPr bwMode="auto">
            <a:xfrm>
              <a:off x="1679574" y="4168446"/>
              <a:ext cx="4780483" cy="58168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38100" dist="26940" dir="5400000" algn="tl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ctr" defTabSz="457200">
                <a:defRPr sz="2400">
                  <a:solidFill>
                    <a:srgbClr val="FFFFFF"/>
                  </a:solidFill>
                  <a:latin typeface="Arial"/>
                  <a:cs typeface="Arial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pPr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MULTILINGÜE </a:t>
              </a:r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INGLES/ESPAÑOL</a:t>
              </a:r>
            </a:p>
          </p:txBody>
        </p:sp>
      </p:grpSp>
      <p:sp>
        <p:nvSpPr>
          <p:cNvPr id="100" name="Título 1"/>
          <p:cNvSpPr>
            <a:spLocks noGrp="1"/>
          </p:cNvSpPr>
          <p:nvPr>
            <p:ph type="title"/>
          </p:nvPr>
        </p:nvSpPr>
        <p:spPr>
          <a:xfrm>
            <a:off x="-145699" y="0"/>
            <a:ext cx="9230816" cy="1143000"/>
          </a:xfrm>
        </p:spPr>
        <p:txBody>
          <a:bodyPr/>
          <a:lstStyle/>
          <a:p>
            <a:r>
              <a:rPr lang="es-MX" dirty="0"/>
              <a:t>1</a:t>
            </a:r>
            <a:r>
              <a:rPr lang="es-MX" dirty="0" smtClean="0"/>
              <a:t>.  INFORMACIÓN   </a:t>
            </a:r>
            <a:br>
              <a:rPr lang="es-MX" dirty="0" smtClean="0"/>
            </a:br>
            <a:r>
              <a:rPr lang="es-MX" sz="2800" dirty="0" smtClean="0"/>
              <a:t>1.2 Semántica/ Eliminar </a:t>
            </a:r>
            <a:r>
              <a:rPr lang="es-MX" sz="2800" dirty="0"/>
              <a:t>Barreras del Lenguaje</a:t>
            </a:r>
          </a:p>
        </p:txBody>
      </p:sp>
      <p:sp>
        <p:nvSpPr>
          <p:cNvPr id="27" name="Freeform 42"/>
          <p:cNvSpPr>
            <a:spLocks/>
          </p:cNvSpPr>
          <p:nvPr/>
        </p:nvSpPr>
        <p:spPr bwMode="auto">
          <a:xfrm>
            <a:off x="7524328" y="5373216"/>
            <a:ext cx="1543132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</a:t>
            </a:r>
            <a:r>
              <a:rPr lang="es-MX" dirty="0" smtClean="0"/>
              <a:t>. INFORMACIÓN</a:t>
            </a:r>
            <a:br>
              <a:rPr lang="es-MX" dirty="0" smtClean="0"/>
            </a:br>
            <a:r>
              <a:rPr lang="es-MX" sz="2800" dirty="0" smtClean="0"/>
              <a:t>1.3 Restricciones a la publicación</a:t>
            </a:r>
            <a:endParaRPr lang="es-MX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5092624"/>
              </p:ext>
            </p:extLst>
          </p:nvPr>
        </p:nvGraphicFramePr>
        <p:xfrm>
          <a:off x="107503" y="2564904"/>
          <a:ext cx="3816425" cy="278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781741" y="2132856"/>
            <a:ext cx="5347033" cy="3274857"/>
            <a:chOff x="390525" y="1138238"/>
            <a:chExt cx="8434388" cy="5165725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020888" y="3213100"/>
              <a:ext cx="1190625" cy="1039813"/>
            </a:xfrm>
            <a:custGeom>
              <a:avLst/>
              <a:gdLst>
                <a:gd name="T0" fmla="*/ 504768 w 10000"/>
                <a:gd name="T1" fmla="*/ 4759 h 10046"/>
                <a:gd name="T2" fmla="*/ 1143259 w 10000"/>
                <a:gd name="T3" fmla="*/ 0 h 10046"/>
                <a:gd name="T4" fmla="*/ 671476 w 10000"/>
                <a:gd name="T5" fmla="*/ 518718 h 10046"/>
                <a:gd name="T6" fmla="*/ 1190771 w 10000"/>
                <a:gd name="T7" fmla="*/ 1029885 h 10046"/>
                <a:gd name="T8" fmla="*/ 505125 w 10000"/>
                <a:gd name="T9" fmla="*/ 1039299 h 10046"/>
                <a:gd name="T10" fmla="*/ 0 w 10000"/>
                <a:gd name="T11" fmla="*/ 518718 h 10046"/>
                <a:gd name="T12" fmla="*/ 504768 w 10000"/>
                <a:gd name="T13" fmla="*/ 4759 h 10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46">
                  <a:moveTo>
                    <a:pt x="4239" y="46"/>
                  </a:moveTo>
                  <a:lnTo>
                    <a:pt x="9601" y="0"/>
                  </a:lnTo>
                  <a:lnTo>
                    <a:pt x="5639" y="5014"/>
                  </a:lnTo>
                  <a:lnTo>
                    <a:pt x="10000" y="9955"/>
                  </a:lnTo>
                  <a:lnTo>
                    <a:pt x="4242" y="10046"/>
                  </a:lnTo>
                  <a:lnTo>
                    <a:pt x="0" y="5014"/>
                  </a:lnTo>
                  <a:lnTo>
                    <a:pt x="4239" y="46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6999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endParaRPr lang="en-US" sz="1200" dirty="0">
                <a:latin typeface="Calibri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98500" y="3157538"/>
              <a:ext cx="8126413" cy="539750"/>
              <a:chOff x="698995" y="3157838"/>
              <a:chExt cx="8126218" cy="539425"/>
            </a:xfrm>
          </p:grpSpPr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738488" y="3157838"/>
                <a:ext cx="8086725" cy="536575"/>
              </a:xfrm>
              <a:custGeom>
                <a:avLst/>
                <a:gdLst>
                  <a:gd name="T0" fmla="*/ 7729538 w 5094"/>
                  <a:gd name="T1" fmla="*/ 0 h 338"/>
                  <a:gd name="T2" fmla="*/ 7729538 w 5094"/>
                  <a:gd name="T3" fmla="*/ 55563 h 338"/>
                  <a:gd name="T4" fmla="*/ 3527425 w 5094"/>
                  <a:gd name="T5" fmla="*/ 55563 h 338"/>
                  <a:gd name="T6" fmla="*/ 0 w 5094"/>
                  <a:gd name="T7" fmla="*/ 44450 h 338"/>
                  <a:gd name="T8" fmla="*/ 0 w 5094"/>
                  <a:gd name="T9" fmla="*/ 481013 h 338"/>
                  <a:gd name="T10" fmla="*/ 7729538 w 5094"/>
                  <a:gd name="T11" fmla="*/ 481013 h 338"/>
                  <a:gd name="T12" fmla="*/ 7729538 w 5094"/>
                  <a:gd name="T13" fmla="*/ 536575 h 338"/>
                  <a:gd name="T14" fmla="*/ 8086725 w 5094"/>
                  <a:gd name="T15" fmla="*/ 268288 h 338"/>
                  <a:gd name="T16" fmla="*/ 7729538 w 5094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94" h="338">
                    <a:moveTo>
                      <a:pt x="4869" y="0"/>
                    </a:moveTo>
                    <a:lnTo>
                      <a:pt x="4869" y="35"/>
                    </a:lnTo>
                    <a:lnTo>
                      <a:pt x="2222" y="35"/>
                    </a:lnTo>
                    <a:lnTo>
                      <a:pt x="0" y="28"/>
                    </a:lnTo>
                    <a:lnTo>
                      <a:pt x="0" y="303"/>
                    </a:lnTo>
                    <a:lnTo>
                      <a:pt x="4869" y="303"/>
                    </a:lnTo>
                    <a:lnTo>
                      <a:pt x="4869" y="338"/>
                    </a:lnTo>
                    <a:lnTo>
                      <a:pt x="5094" y="169"/>
                    </a:lnTo>
                    <a:lnTo>
                      <a:pt x="4869" y="0"/>
                    </a:lnTo>
                    <a:close/>
                  </a:path>
                </a:pathLst>
              </a:custGeom>
              <a:solidFill>
                <a:srgbClr val="B94F25"/>
              </a:solidFill>
              <a:ln w="9525" cap="flat" cmpd="sng">
                <a:solidFill>
                  <a:srgbClr val="B94F2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srgbClr val="000000">
                    <a:alpha val="26666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endParaRPr lang="en-US" sz="1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98995" y="3426212"/>
                <a:ext cx="8120930" cy="271051"/>
              </a:xfrm>
              <a:custGeom>
                <a:avLst/>
                <a:gdLst>
                  <a:gd name="T0" fmla="*/ 0 w 10007"/>
                  <a:gd name="T1" fmla="*/ 2763 h 10103"/>
                  <a:gd name="T2" fmla="*/ 0 w 10007"/>
                  <a:gd name="T3" fmla="*/ 215489 h 10103"/>
                  <a:gd name="T4" fmla="*/ 7767917 w 10007"/>
                  <a:gd name="T5" fmla="*/ 215489 h 10103"/>
                  <a:gd name="T6" fmla="*/ 7767917 w 10007"/>
                  <a:gd name="T7" fmla="*/ 271051 h 10103"/>
                  <a:gd name="T8" fmla="*/ 8120930 w 10007"/>
                  <a:gd name="T9" fmla="*/ 0 h 10103"/>
                  <a:gd name="T10" fmla="*/ 0 w 10007"/>
                  <a:gd name="T11" fmla="*/ 2763 h 10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7" h="10103">
                    <a:moveTo>
                      <a:pt x="0" y="103"/>
                    </a:moveTo>
                    <a:lnTo>
                      <a:pt x="0" y="8032"/>
                    </a:lnTo>
                    <a:lnTo>
                      <a:pt x="9572" y="8032"/>
                    </a:lnTo>
                    <a:lnTo>
                      <a:pt x="9572" y="10103"/>
                    </a:lnTo>
                    <a:lnTo>
                      <a:pt x="10007" y="0"/>
                    </a:lnTo>
                    <a:lnTo>
                      <a:pt x="0" y="1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390525" y="3784600"/>
              <a:ext cx="8088313" cy="527050"/>
              <a:chOff x="390826" y="3784901"/>
              <a:chExt cx="8088313" cy="527146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90826" y="3784901"/>
                <a:ext cx="8088313" cy="527050"/>
              </a:xfrm>
              <a:custGeom>
                <a:avLst/>
                <a:gdLst>
                  <a:gd name="T0" fmla="*/ 347663 w 5095"/>
                  <a:gd name="T1" fmla="*/ 527050 h 332"/>
                  <a:gd name="T2" fmla="*/ 347663 w 5095"/>
                  <a:gd name="T3" fmla="*/ 481013 h 332"/>
                  <a:gd name="T4" fmla="*/ 8088313 w 5095"/>
                  <a:gd name="T5" fmla="*/ 481013 h 332"/>
                  <a:gd name="T6" fmla="*/ 8088313 w 5095"/>
                  <a:gd name="T7" fmla="*/ 44450 h 332"/>
                  <a:gd name="T8" fmla="*/ 347663 w 5095"/>
                  <a:gd name="T9" fmla="*/ 44450 h 332"/>
                  <a:gd name="T10" fmla="*/ 347663 w 5095"/>
                  <a:gd name="T11" fmla="*/ 0 h 332"/>
                  <a:gd name="T12" fmla="*/ 0 w 5095"/>
                  <a:gd name="T13" fmla="*/ 257175 h 332"/>
                  <a:gd name="T14" fmla="*/ 347663 w 5095"/>
                  <a:gd name="T15" fmla="*/ 527050 h 3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95" h="332">
                    <a:moveTo>
                      <a:pt x="219" y="332"/>
                    </a:moveTo>
                    <a:lnTo>
                      <a:pt x="219" y="303"/>
                    </a:lnTo>
                    <a:lnTo>
                      <a:pt x="5095" y="303"/>
                    </a:lnTo>
                    <a:lnTo>
                      <a:pt x="5095" y="28"/>
                    </a:lnTo>
                    <a:lnTo>
                      <a:pt x="219" y="28"/>
                    </a:lnTo>
                    <a:lnTo>
                      <a:pt x="219" y="0"/>
                    </a:lnTo>
                    <a:lnTo>
                      <a:pt x="0" y="162"/>
                    </a:lnTo>
                    <a:lnTo>
                      <a:pt x="219" y="332"/>
                    </a:lnTo>
                    <a:close/>
                  </a:path>
                </a:pathLst>
              </a:custGeom>
              <a:solidFill>
                <a:srgbClr val="E67A39"/>
              </a:solidFill>
              <a:ln w="9525" cap="flat" cmpd="sng">
                <a:solidFill>
                  <a:srgbClr val="B94F2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srgbClr val="000000">
                    <a:alpha val="26999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endParaRPr lang="en-US" sz="1200" dirty="0">
                  <a:latin typeface="Calibri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390826" y="4042172"/>
                <a:ext cx="8088313" cy="269875"/>
              </a:xfrm>
              <a:custGeom>
                <a:avLst/>
                <a:gdLst>
                  <a:gd name="T0" fmla="*/ 347663 w 5095"/>
                  <a:gd name="T1" fmla="*/ 269875 h 170"/>
                  <a:gd name="T2" fmla="*/ 347663 w 5095"/>
                  <a:gd name="T3" fmla="*/ 223838 h 170"/>
                  <a:gd name="T4" fmla="*/ 8088313 w 5095"/>
                  <a:gd name="T5" fmla="*/ 223838 h 170"/>
                  <a:gd name="T6" fmla="*/ 8088313 w 5095"/>
                  <a:gd name="T7" fmla="*/ 0 h 170"/>
                  <a:gd name="T8" fmla="*/ 0 w 5095"/>
                  <a:gd name="T9" fmla="*/ 0 h 170"/>
                  <a:gd name="T10" fmla="*/ 347663 w 5095"/>
                  <a:gd name="T11" fmla="*/ 269875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95" h="170">
                    <a:moveTo>
                      <a:pt x="219" y="170"/>
                    </a:moveTo>
                    <a:lnTo>
                      <a:pt x="219" y="141"/>
                    </a:lnTo>
                    <a:lnTo>
                      <a:pt x="5095" y="141"/>
                    </a:lnTo>
                    <a:lnTo>
                      <a:pt x="5095" y="0"/>
                    </a:lnTo>
                    <a:lnTo>
                      <a:pt x="0" y="0"/>
                    </a:lnTo>
                    <a:lnTo>
                      <a:pt x="219" y="1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dirty="0">
                  <a:latin typeface="Calibri"/>
                </a:endParaRPr>
              </a:p>
            </p:txBody>
          </p:sp>
        </p:grp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2537348" y="1138238"/>
              <a:ext cx="4641327" cy="5165725"/>
            </a:xfrm>
            <a:custGeom>
              <a:avLst/>
              <a:gdLst>
                <a:gd name="T0" fmla="*/ 0 w 10056"/>
                <a:gd name="T1" fmla="*/ 2068356 h 10000"/>
                <a:gd name="T2" fmla="*/ 2054176 w 10056"/>
                <a:gd name="T3" fmla="*/ 0 h 10000"/>
                <a:gd name="T4" fmla="*/ 4641977 w 10056"/>
                <a:gd name="T5" fmla="*/ 2587512 h 10000"/>
                <a:gd name="T6" fmla="*/ 2054176 w 10056"/>
                <a:gd name="T7" fmla="*/ 5165725 h 10000"/>
                <a:gd name="T8" fmla="*/ 27235 w 10056"/>
                <a:gd name="T9" fmla="*/ 3137145 h 10000"/>
                <a:gd name="T10" fmla="*/ 698420 w 10056"/>
                <a:gd name="T11" fmla="*/ 3137145 h 10000"/>
                <a:gd name="T12" fmla="*/ 2054176 w 10056"/>
                <a:gd name="T13" fmla="*/ 4505545 h 10000"/>
                <a:gd name="T14" fmla="*/ 3992488 w 10056"/>
                <a:gd name="T15" fmla="*/ 2587512 h 10000"/>
                <a:gd name="T16" fmla="*/ 2054176 w 10056"/>
                <a:gd name="T17" fmla="*/ 671544 h 10000"/>
                <a:gd name="T18" fmla="*/ 631025 w 10056"/>
                <a:gd name="T19" fmla="*/ 2065257 h 10000"/>
                <a:gd name="T20" fmla="*/ 0 w 10056"/>
                <a:gd name="T21" fmla="*/ 2068356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56" h="10000">
                  <a:moveTo>
                    <a:pt x="0" y="4004"/>
                  </a:moveTo>
                  <a:lnTo>
                    <a:pt x="4450" y="0"/>
                  </a:lnTo>
                  <a:lnTo>
                    <a:pt x="10056" y="5009"/>
                  </a:lnTo>
                  <a:lnTo>
                    <a:pt x="4450" y="10000"/>
                  </a:lnTo>
                  <a:lnTo>
                    <a:pt x="59" y="6073"/>
                  </a:lnTo>
                  <a:lnTo>
                    <a:pt x="1513" y="6073"/>
                  </a:lnTo>
                  <a:lnTo>
                    <a:pt x="4450" y="8722"/>
                  </a:lnTo>
                  <a:lnTo>
                    <a:pt x="8649" y="5009"/>
                  </a:lnTo>
                  <a:lnTo>
                    <a:pt x="4450" y="1300"/>
                  </a:lnTo>
                  <a:lnTo>
                    <a:pt x="1367" y="3998"/>
                  </a:lnTo>
                  <a:lnTo>
                    <a:pt x="0" y="40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6999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endParaRPr lang="en-US" sz="1200" dirty="0">
                <a:latin typeface="Calibri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30249" y="3215774"/>
              <a:ext cx="5223062" cy="480351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/>
                </a:rPr>
                <a:t>REGLA GENERAL: </a:t>
              </a:r>
              <a:r>
                <a:rPr lang="en-US" sz="1600" dirty="0" err="1">
                  <a:solidFill>
                    <a:schemeClr val="bg1"/>
                  </a:solidFill>
                  <a:latin typeface="Calibri"/>
                </a:rPr>
                <a:t>Información</a:t>
              </a:r>
              <a:r>
                <a:rPr lang="en-US" sz="1600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libri"/>
                </a:rPr>
                <a:t>Pública</a:t>
              </a: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30249" y="3805566"/>
              <a:ext cx="4143374" cy="480351"/>
            </a:xfrm>
            <a:prstGeom prst="rect">
              <a:avLst/>
            </a:prstGeom>
            <a:noFill/>
            <a:ln>
              <a:noFill/>
            </a:ln>
            <a:effectLst>
              <a:outerShdw blurRad="38100" dist="26940" dir="5400000" algn="t" rotWithShape="0">
                <a:srgbClr val="000000">
                  <a:alpha val="26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/>
                </a:rPr>
                <a:t>EXCEPCIÓN: </a:t>
              </a:r>
              <a:r>
                <a:rPr lang="en-US" sz="1600" dirty="0" err="1">
                  <a:solidFill>
                    <a:schemeClr val="bg1"/>
                  </a:solidFill>
                  <a:latin typeface="Calibri"/>
                </a:rPr>
                <a:t>Reserva</a:t>
              </a: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18" name="Double Brace 17"/>
          <p:cNvSpPr/>
          <p:nvPr/>
        </p:nvSpPr>
        <p:spPr>
          <a:xfrm>
            <a:off x="107503" y="1844824"/>
            <a:ext cx="3968455" cy="3816424"/>
          </a:xfrm>
          <a:prstGeom prst="bracePair">
            <a:avLst/>
          </a:prstGeom>
          <a:ln>
            <a:solidFill>
              <a:srgbClr val="B94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reeform 42"/>
          <p:cNvSpPr>
            <a:spLocks/>
          </p:cNvSpPr>
          <p:nvPr/>
        </p:nvSpPr>
        <p:spPr bwMode="auto">
          <a:xfrm>
            <a:off x="7143883" y="5348876"/>
            <a:ext cx="1543132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1" y="5550970"/>
            <a:ext cx="1074927" cy="10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8932" y="108504"/>
            <a:ext cx="6923112" cy="1143000"/>
          </a:xfrm>
        </p:spPr>
        <p:txBody>
          <a:bodyPr/>
          <a:lstStyle/>
          <a:p>
            <a:r>
              <a:rPr lang="es-MX" sz="3200" dirty="0"/>
              <a:t>2</a:t>
            </a:r>
            <a:r>
              <a:rPr lang="es-MX" sz="3200" dirty="0" smtClean="0"/>
              <a:t>. COMO IMPLEMENTARLO</a:t>
            </a:r>
            <a:br>
              <a:rPr lang="es-MX" sz="3200" dirty="0" smtClean="0"/>
            </a:br>
            <a:r>
              <a:rPr lang="es-MX" sz="2400" dirty="0" smtClean="0"/>
              <a:t>2.1 Lograr una incorporación gradual y responsable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900608" y="1684837"/>
            <a:ext cx="10959008" cy="4349080"/>
          </a:xfrm>
        </p:spPr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2695594"/>
            <a:ext cx="8781274" cy="11637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78007" y="3802610"/>
            <a:ext cx="2565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Fuente</a:t>
            </a:r>
            <a:r>
              <a:rPr lang="es-MX" sz="1200" dirty="0"/>
              <a:t>. Gobierno en Línea (Colombia)</a:t>
            </a: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395536" y="1656715"/>
            <a:ext cx="344928" cy="887411"/>
          </a:xfrm>
          <a:custGeom>
            <a:avLst/>
            <a:gdLst>
              <a:gd name="T0" fmla="*/ 588963 w 522"/>
              <a:gd name="T1" fmla="*/ 0 h 980"/>
              <a:gd name="T2" fmla="*/ 0 w 522"/>
              <a:gd name="T3" fmla="*/ 0 h 980"/>
              <a:gd name="T4" fmla="*/ 0 w 522"/>
              <a:gd name="T5" fmla="*/ 1282700 h 980"/>
              <a:gd name="T6" fmla="*/ 415925 w 522"/>
              <a:gd name="T7" fmla="*/ 1555750 h 980"/>
              <a:gd name="T8" fmla="*/ 828675 w 522"/>
              <a:gd name="T9" fmla="*/ 1282700 h 980"/>
              <a:gd name="T10" fmla="*/ 828675 w 522"/>
              <a:gd name="T11" fmla="*/ 0 h 980"/>
              <a:gd name="T12" fmla="*/ 588963 w 522"/>
              <a:gd name="T13" fmla="*/ 0 h 9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2" h="980">
                <a:moveTo>
                  <a:pt x="371" y="0"/>
                </a:moveTo>
                <a:lnTo>
                  <a:pt x="0" y="0"/>
                </a:lnTo>
                <a:lnTo>
                  <a:pt x="0" y="808"/>
                </a:lnTo>
                <a:lnTo>
                  <a:pt x="262" y="980"/>
                </a:lnTo>
                <a:lnTo>
                  <a:pt x="522" y="808"/>
                </a:lnTo>
                <a:lnTo>
                  <a:pt x="522" y="0"/>
                </a:lnTo>
                <a:lnTo>
                  <a:pt x="37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6999"/>
              </a:schemeClr>
            </a:outerShdw>
          </a:effectLst>
        </p:spPr>
        <p:txBody>
          <a:bodyPr lIns="82124" tIns="41061" rIns="82124" bIns="41061" anchor="ctr"/>
          <a:lstStyle/>
          <a:p>
            <a:endParaRPr lang="en-US" sz="1200" dirty="0">
              <a:latin typeface="Calibri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69300" y="1656715"/>
            <a:ext cx="4239926" cy="763197"/>
            <a:chOff x="1104900" y="1687513"/>
            <a:chExt cx="7770019" cy="1282700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104900" y="1687513"/>
              <a:ext cx="7767637" cy="1282700"/>
            </a:xfrm>
            <a:custGeom>
              <a:avLst/>
              <a:gdLst>
                <a:gd name="T0" fmla="*/ 7602608 w 2071"/>
                <a:gd name="T1" fmla="*/ 0 h 342"/>
                <a:gd name="T2" fmla="*/ 0 w 2071"/>
                <a:gd name="T3" fmla="*/ 0 h 342"/>
                <a:gd name="T4" fmla="*/ 0 w 2071"/>
                <a:gd name="T5" fmla="*/ 1282700 h 342"/>
                <a:gd name="T6" fmla="*/ 7602608 w 2071"/>
                <a:gd name="T7" fmla="*/ 1282700 h 342"/>
                <a:gd name="T8" fmla="*/ 7767637 w 2071"/>
                <a:gd name="T9" fmla="*/ 1117674 h 342"/>
                <a:gd name="T10" fmla="*/ 7767637 w 2071"/>
                <a:gd name="T11" fmla="*/ 165026 h 342"/>
                <a:gd name="T12" fmla="*/ 7602608 w 2071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1" h="342">
                  <a:moveTo>
                    <a:pt x="20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27" y="342"/>
                    <a:pt x="2027" y="342"/>
                    <a:pt x="2027" y="342"/>
                  </a:cubicBezTo>
                  <a:cubicBezTo>
                    <a:pt x="2051" y="342"/>
                    <a:pt x="2071" y="323"/>
                    <a:pt x="2071" y="298"/>
                  </a:cubicBezTo>
                  <a:cubicBezTo>
                    <a:pt x="2071" y="44"/>
                    <a:pt x="2071" y="44"/>
                    <a:pt x="2071" y="44"/>
                  </a:cubicBezTo>
                  <a:cubicBezTo>
                    <a:pt x="2071" y="19"/>
                    <a:pt x="2051" y="0"/>
                    <a:pt x="202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en-US" sz="1200" dirty="0">
                <a:latin typeface="Calibri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750719" y="1687513"/>
              <a:ext cx="3124200" cy="1282700"/>
            </a:xfrm>
            <a:custGeom>
              <a:avLst/>
              <a:gdLst>
                <a:gd name="T0" fmla="*/ 3124200 w 833"/>
                <a:gd name="T1" fmla="*/ 165026 h 342"/>
                <a:gd name="T2" fmla="*/ 3124200 w 833"/>
                <a:gd name="T3" fmla="*/ 1117674 h 342"/>
                <a:gd name="T4" fmla="*/ 2959176 w 833"/>
                <a:gd name="T5" fmla="*/ 1282700 h 342"/>
                <a:gd name="T6" fmla="*/ 0 w 833"/>
                <a:gd name="T7" fmla="*/ 1282700 h 342"/>
                <a:gd name="T8" fmla="*/ 1286435 w 833"/>
                <a:gd name="T9" fmla="*/ 0 h 342"/>
                <a:gd name="T10" fmla="*/ 2959176 w 833"/>
                <a:gd name="T11" fmla="*/ 0 h 342"/>
                <a:gd name="T12" fmla="*/ 3124200 w 833"/>
                <a:gd name="T13" fmla="*/ 165026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3" h="342">
                  <a:moveTo>
                    <a:pt x="833" y="44"/>
                  </a:moveTo>
                  <a:cubicBezTo>
                    <a:pt x="833" y="298"/>
                    <a:pt x="833" y="298"/>
                    <a:pt x="833" y="298"/>
                  </a:cubicBezTo>
                  <a:cubicBezTo>
                    <a:pt x="833" y="323"/>
                    <a:pt x="813" y="342"/>
                    <a:pt x="789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813" y="0"/>
                    <a:pt x="833" y="19"/>
                    <a:pt x="83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 dirty="0">
                <a:latin typeface="Calibri"/>
              </a:endParaRPr>
            </a:p>
          </p:txBody>
        </p:sp>
      </p:grp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57083" y="1712969"/>
            <a:ext cx="400675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es-MX" sz="1800" dirty="0">
                <a:solidFill>
                  <a:schemeClr val="bg1"/>
                </a:solidFill>
                <a:latin typeface="+mj-lt"/>
              </a:rPr>
              <a:t> UNA METODOLOGÍA ESTANDAR D</a:t>
            </a:r>
            <a:r>
              <a:rPr lang="es-MX" sz="1800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es-MX" sz="1800" dirty="0">
                <a:solidFill>
                  <a:schemeClr val="bg1"/>
                </a:solidFill>
                <a:latin typeface="+mj-lt"/>
              </a:rPr>
              <a:t>IMPLEMENTACIÓN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59377"/>
            <a:ext cx="2857500" cy="2428875"/>
          </a:xfrm>
          <a:prstGeom prst="rect">
            <a:avLst/>
          </a:prstGeom>
        </p:spPr>
      </p:pic>
      <p:sp>
        <p:nvSpPr>
          <p:cNvPr id="25" name="Freeform 42"/>
          <p:cNvSpPr>
            <a:spLocks/>
          </p:cNvSpPr>
          <p:nvPr/>
        </p:nvSpPr>
        <p:spPr bwMode="auto">
          <a:xfrm>
            <a:off x="7110458" y="5200309"/>
            <a:ext cx="1543132" cy="1266941"/>
          </a:xfrm>
          <a:custGeom>
            <a:avLst/>
            <a:gdLst>
              <a:gd name="T0" fmla="*/ 779 w 1042"/>
              <a:gd name="T1" fmla="*/ 0 h 903"/>
              <a:gd name="T2" fmla="*/ 1042 w 1042"/>
              <a:gd name="T3" fmla="*/ 451 h 903"/>
              <a:gd name="T4" fmla="*/ 779 w 1042"/>
              <a:gd name="T5" fmla="*/ 903 h 903"/>
              <a:gd name="T6" fmla="*/ 260 w 1042"/>
              <a:gd name="T7" fmla="*/ 903 h 903"/>
              <a:gd name="T8" fmla="*/ 0 w 1042"/>
              <a:gd name="T9" fmla="*/ 451 h 903"/>
              <a:gd name="T10" fmla="*/ 260 w 1042"/>
              <a:gd name="T11" fmla="*/ 0 h 903"/>
              <a:gd name="T12" fmla="*/ 779 w 1042"/>
              <a:gd name="T13" fmla="*/ 0 h 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2" h="903">
                <a:moveTo>
                  <a:pt x="779" y="0"/>
                </a:moveTo>
                <a:lnTo>
                  <a:pt x="1042" y="451"/>
                </a:lnTo>
                <a:lnTo>
                  <a:pt x="779" y="903"/>
                </a:lnTo>
                <a:lnTo>
                  <a:pt x="260" y="903"/>
                </a:lnTo>
                <a:lnTo>
                  <a:pt x="0" y="451"/>
                </a:lnTo>
                <a:lnTo>
                  <a:pt x="260" y="0"/>
                </a:lnTo>
                <a:lnTo>
                  <a:pt x="7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1593" tIns="30796" rIns="61593" bIns="30796" anchor="ctr"/>
          <a:lstStyle/>
          <a:p>
            <a:pPr algn="ctr" defTabSz="342900"/>
            <a:r>
              <a:rPr lang="en-US" dirty="0"/>
              <a:t>  </a:t>
            </a:r>
            <a:r>
              <a:rPr lang="en-US" sz="1600" dirty="0" smtClean="0"/>
              <a:t>LEGAL/ INSTITUCIONAL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7800</TotalTime>
  <Words>557</Words>
  <Application>Microsoft Office PowerPoint</Application>
  <PresentationFormat>Presentación en pantalla (4:3)</PresentationFormat>
  <Paragraphs>138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Tema de Office</vt:lpstr>
      <vt:lpstr>Imagen de mapa de bits</vt:lpstr>
      <vt:lpstr> </vt:lpstr>
      <vt:lpstr>Jorge Beltrán Pardo</vt:lpstr>
      <vt:lpstr>LAS BARRERAS</vt:lpstr>
      <vt:lpstr>Presentación de PowerPoint</vt:lpstr>
      <vt:lpstr>ENFOQUE LEGAL/ INSTITUCIONAL EL PODER DE LA INFORMACIÓN</vt:lpstr>
      <vt:lpstr>1. INFORMACIÓN  1.1. Garantiza calidad del Dato</vt:lpstr>
      <vt:lpstr>1.  INFORMACIÓN    1.2 Semántica/ Eliminar Barreras del Lenguaje</vt:lpstr>
      <vt:lpstr>1. INFORMACIÓN 1.3 Restricciones a la publicación</vt:lpstr>
      <vt:lpstr>2. COMO IMPLEMENTARLO 2.1 Lograr una incorporación gradual y responsable</vt:lpstr>
      <vt:lpstr>2. COMO IMPLEMENTARLO 2.2 Liderazgo de Gobierno</vt:lpstr>
      <vt:lpstr>3. OTROS RETOS</vt:lpstr>
      <vt:lpstr> 4. LLEGAR AL CIUDANO 4.1 Garantizar Acceso a la Información Eliminar requisitos formales.</vt:lpstr>
      <vt:lpstr> 5. CONTROL DE LA IMPLEMENTACIÓN DE DATOS ABIERTOS 5.1 ¿cómo se si está funcionando?</vt:lpstr>
      <vt:lpstr>ENFOQUE TECNOLÓGICO</vt:lpstr>
      <vt:lpstr> 2. SEMÁNTICA WEB</vt:lpstr>
      <vt:lpstr>Presentación de PowerPoint</vt:lpstr>
      <vt:lpstr>ENFOQUE  CIUDADANO 1. Empoderamiento al Ciudadano</vt:lpstr>
      <vt:lpstr>2. LAS EMPRESAS 2.1Libre competencia vs. Open Data</vt:lpstr>
      <vt:lpstr>Presentación de PowerPoint</vt:lpstr>
      <vt:lpstr>Otras 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SENA</dc:creator>
  <cp:lastModifiedBy>Jorge Hernan Beltran Pardo</cp:lastModifiedBy>
  <cp:revision>273</cp:revision>
  <dcterms:created xsi:type="dcterms:W3CDTF">2013-10-31T13:08:57Z</dcterms:created>
  <dcterms:modified xsi:type="dcterms:W3CDTF">2015-10-23T16:10:09Z</dcterms:modified>
</cp:coreProperties>
</file>